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74"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4E8D47-0314-48DB-B3E4-C596FE514F75}"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318197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4E8D47-0314-48DB-B3E4-C596FE514F75}"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314493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4E8D47-0314-48DB-B3E4-C596FE514F75}"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375436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4E8D47-0314-48DB-B3E4-C596FE514F75}"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74209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4E8D47-0314-48DB-B3E4-C596FE514F75}"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38771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4E8D47-0314-48DB-B3E4-C596FE514F75}" type="datetimeFigureOut">
              <a:rPr lang="en-GB" smtClean="0"/>
              <a:t>12/11/2014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152178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4E8D47-0314-48DB-B3E4-C596FE514F75}" type="datetimeFigureOut">
              <a:rPr lang="en-GB" smtClean="0"/>
              <a:t>12/11/2014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1454187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4E8D47-0314-48DB-B3E4-C596FE514F75}" type="datetimeFigureOut">
              <a:rPr lang="en-GB" smtClean="0"/>
              <a:t>12/11/2014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20292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E8D47-0314-48DB-B3E4-C596FE514F75}" type="datetimeFigureOut">
              <a:rPr lang="en-GB" smtClean="0"/>
              <a:t>12/11/2014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52323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E8D47-0314-48DB-B3E4-C596FE514F75}" type="datetimeFigureOut">
              <a:rPr lang="en-GB" smtClean="0"/>
              <a:t>12/11/2014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9438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E8D47-0314-48DB-B3E4-C596FE514F75}" type="datetimeFigureOut">
              <a:rPr lang="en-GB" smtClean="0"/>
              <a:t>12/11/2014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983268-AD20-48A7-ABC0-264644B00CBF}" type="slidenum">
              <a:rPr lang="en-GB" smtClean="0"/>
              <a:t>‹#›</a:t>
            </a:fld>
            <a:endParaRPr lang="en-GB"/>
          </a:p>
        </p:txBody>
      </p:sp>
    </p:spTree>
    <p:extLst>
      <p:ext uri="{BB962C8B-B14F-4D97-AF65-F5344CB8AC3E}">
        <p14:creationId xmlns:p14="http://schemas.microsoft.com/office/powerpoint/2010/main" val="314929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E8D47-0314-48DB-B3E4-C596FE514F75}" type="datetimeFigureOut">
              <a:rPr lang="en-GB" smtClean="0"/>
              <a:t>12/11/2014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83268-AD20-48A7-ABC0-264644B00CBF}" type="slidenum">
              <a:rPr lang="en-GB" smtClean="0"/>
              <a:t>‹#›</a:t>
            </a:fld>
            <a:endParaRPr lang="en-GB"/>
          </a:p>
        </p:txBody>
      </p:sp>
    </p:spTree>
    <p:extLst>
      <p:ext uri="{BB962C8B-B14F-4D97-AF65-F5344CB8AC3E}">
        <p14:creationId xmlns:p14="http://schemas.microsoft.com/office/powerpoint/2010/main" val="343465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dfenergy.com/about-us/shareholder-information/documents/AGR_Life_Extension_Expectations_-_16.02.12.pdf" TargetMode="External"/><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24744"/>
            <a:ext cx="7772400" cy="1470025"/>
          </a:xfrm>
        </p:spPr>
        <p:txBody>
          <a:bodyPr/>
          <a:lstStyle/>
          <a:p>
            <a:r>
              <a:rPr lang="en-GB" dirty="0" smtClean="0"/>
              <a:t>UK plans for a new nuclear build</a:t>
            </a:r>
            <a:br>
              <a:rPr lang="en-GB" dirty="0" smtClean="0"/>
            </a:br>
            <a:r>
              <a:rPr lang="en-GB" dirty="0" smtClean="0"/>
              <a:t>A British </a:t>
            </a:r>
            <a:r>
              <a:rPr lang="en-GB" dirty="0" err="1" smtClean="0"/>
              <a:t>Pugwash</a:t>
            </a:r>
            <a:r>
              <a:rPr lang="en-GB" dirty="0" smtClean="0"/>
              <a:t> view</a:t>
            </a:r>
            <a:endParaRPr lang="en-GB" dirty="0"/>
          </a:p>
        </p:txBody>
      </p:sp>
      <p:sp>
        <p:nvSpPr>
          <p:cNvPr id="3" name="Subtitle 2"/>
          <p:cNvSpPr>
            <a:spLocks noGrp="1"/>
          </p:cNvSpPr>
          <p:nvPr>
            <p:ph type="subTitle" idx="1"/>
          </p:nvPr>
        </p:nvSpPr>
        <p:spPr/>
        <p:txBody>
          <a:bodyPr>
            <a:normAutofit fontScale="92500" lnSpcReduction="20000"/>
          </a:bodyPr>
          <a:lstStyle/>
          <a:p>
            <a:r>
              <a:rPr lang="en-GB" b="1" dirty="0" smtClean="0">
                <a:latin typeface="+mj-lt"/>
              </a:rPr>
              <a:t>Presentation to the European Physical Society Energy Group meeting in Lisbon on 13 November 2014 by</a:t>
            </a:r>
          </a:p>
          <a:p>
            <a:r>
              <a:rPr lang="en-GB" b="1" dirty="0" smtClean="0">
                <a:latin typeface="+mj-lt"/>
              </a:rPr>
              <a:t>Dr Christopher Watson</a:t>
            </a:r>
            <a:endParaRPr lang="en-GB" b="1" dirty="0">
              <a:latin typeface="+mj-lt"/>
            </a:endParaRPr>
          </a:p>
        </p:txBody>
      </p:sp>
    </p:spTree>
    <p:extLst>
      <p:ext uri="{BB962C8B-B14F-4D97-AF65-F5344CB8AC3E}">
        <p14:creationId xmlns:p14="http://schemas.microsoft.com/office/powerpoint/2010/main" val="30754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Three possible pathways to 2050</a:t>
            </a:r>
            <a:br>
              <a:rPr lang="en-GB" sz="3600" dirty="0" smtClean="0"/>
            </a:br>
            <a:r>
              <a:rPr lang="en-GB" sz="3600" dirty="0" smtClean="0"/>
              <a:t>A British </a:t>
            </a:r>
            <a:r>
              <a:rPr lang="en-GB" sz="3600" dirty="0" err="1" smtClean="0"/>
              <a:t>Pugwash</a:t>
            </a:r>
            <a:r>
              <a:rPr lang="en-GB" sz="3600" dirty="0" smtClean="0"/>
              <a:t> paper published in 2013</a:t>
            </a:r>
            <a:endParaRPr lang="en-GB" sz="3600" dirty="0"/>
          </a:p>
        </p:txBody>
      </p:sp>
      <p:sp>
        <p:nvSpPr>
          <p:cNvPr id="3" name="Content Placeholder 2"/>
          <p:cNvSpPr>
            <a:spLocks noGrp="1"/>
          </p:cNvSpPr>
          <p:nvPr>
            <p:ph idx="1"/>
          </p:nvPr>
        </p:nvSpPr>
        <p:spPr>
          <a:xfrm>
            <a:off x="323528" y="1600200"/>
            <a:ext cx="8640960" cy="4525963"/>
          </a:xfrm>
        </p:spPr>
        <p:txBody>
          <a:bodyPr>
            <a:normAutofit fontScale="92500" lnSpcReduction="10000"/>
          </a:bodyPr>
          <a:lstStyle/>
          <a:p>
            <a:r>
              <a:rPr lang="en-GB" sz="2000" dirty="0" smtClean="0"/>
              <a:t>In October 2011, British </a:t>
            </a:r>
            <a:r>
              <a:rPr lang="en-GB" sz="2000" dirty="0" err="1" smtClean="0"/>
              <a:t>Pugwash</a:t>
            </a:r>
            <a:r>
              <a:rPr lang="en-GB" sz="2000" dirty="0" smtClean="0"/>
              <a:t> set up a Working Group to define some possible strategies for meeting British energy requirements up to 2050. These were to be constrained by three requirements:</a:t>
            </a:r>
          </a:p>
          <a:p>
            <a:pPr lvl="1"/>
            <a:r>
              <a:rPr lang="en-GB" sz="1600" dirty="0" smtClean="0"/>
              <a:t>All the technologies involved should either exist now, or have a good chance of being developed on the industrial scale required to meet the energy demand in 2050</a:t>
            </a:r>
          </a:p>
          <a:p>
            <a:pPr lvl="1"/>
            <a:r>
              <a:rPr lang="en-GB" sz="1600" dirty="0" smtClean="0"/>
              <a:t>By 2050, the overall system should meet the UK government to reduce emissions by 80%</a:t>
            </a:r>
          </a:p>
          <a:p>
            <a:pPr lvl="1"/>
            <a:r>
              <a:rPr lang="en-GB" sz="1600" dirty="0" smtClean="0"/>
              <a:t>Capital and operating costs for the proposed system should be competitive with alternatives, when </a:t>
            </a:r>
            <a:r>
              <a:rPr lang="en-GB" sz="1600" dirty="0" err="1" smtClean="0"/>
              <a:t>costed</a:t>
            </a:r>
            <a:r>
              <a:rPr lang="en-GB" sz="1600" dirty="0" smtClean="0"/>
              <a:t> using the DECC public domain ‘Pathways to 2050’ software package </a:t>
            </a:r>
          </a:p>
          <a:p>
            <a:r>
              <a:rPr lang="en-GB" sz="2000" dirty="0" smtClean="0"/>
              <a:t>We appointed three ‘champions’ to develop three alternative systems:</a:t>
            </a:r>
          </a:p>
          <a:p>
            <a:pPr lvl="1"/>
            <a:r>
              <a:rPr lang="en-GB" sz="1600" dirty="0" smtClean="0"/>
              <a:t>‘High nuclear’, in which nuclear power was to be used to the maximum practicable extent</a:t>
            </a:r>
          </a:p>
          <a:p>
            <a:pPr lvl="1"/>
            <a:r>
              <a:rPr lang="en-GB" sz="1600" dirty="0" smtClean="0"/>
              <a:t>‘High renewables’, in which nuclear power is replaced by renewables as quickly as practicable</a:t>
            </a:r>
          </a:p>
          <a:p>
            <a:pPr lvl="1"/>
            <a:r>
              <a:rPr lang="en-GB" sz="1600" dirty="0" smtClean="0"/>
              <a:t>‘Intermediate’, in which nuclear and renewable elements are supplemented by  fossil + CCS</a:t>
            </a:r>
          </a:p>
          <a:p>
            <a:r>
              <a:rPr lang="en-GB" sz="2000" dirty="0" smtClean="0"/>
              <a:t>All three champions designed a system which arguably met the three requirements. They all achieved the required reduction in emissions, and the overall cost of each system from 2010-2050 was essentially identical to that of the other two. Each system used technologies which </a:t>
            </a:r>
            <a:r>
              <a:rPr lang="en-GB" sz="2000" dirty="0" smtClean="0"/>
              <a:t>could be </a:t>
            </a:r>
            <a:r>
              <a:rPr lang="en-GB" sz="2000" dirty="0" smtClean="0"/>
              <a:t>claimed to exist or to have good prospects of being developed in time. However:</a:t>
            </a:r>
          </a:p>
          <a:p>
            <a:endParaRPr lang="en-GB" sz="2000" dirty="0"/>
          </a:p>
        </p:txBody>
      </p:sp>
    </p:spTree>
    <p:extLst>
      <p:ext uri="{BB962C8B-B14F-4D97-AF65-F5344CB8AC3E}">
        <p14:creationId xmlns:p14="http://schemas.microsoft.com/office/powerpoint/2010/main" val="1796426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possible pathways to 2050</a:t>
            </a:r>
            <a:endParaRPr lang="en-GB"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n-GB" sz="1800" dirty="0" smtClean="0"/>
              <a:t>In each case, a critic could point to a possible ‘show-stopper’ – a feature of one of the component technologies which would prove to be unworkable, </a:t>
            </a:r>
            <a:r>
              <a:rPr lang="en-GB" sz="1800" dirty="0" smtClean="0"/>
              <a:t>thereby undermining </a:t>
            </a:r>
            <a:r>
              <a:rPr lang="en-GB" sz="1800" dirty="0" smtClean="0"/>
              <a:t>the credibility of the whole system.</a:t>
            </a:r>
          </a:p>
          <a:p>
            <a:r>
              <a:rPr lang="en-GB" sz="1800" dirty="0" smtClean="0"/>
              <a:t>The ‘high nuclear’ option depended on the chosen ‘third-generation’ reactor systems having the required safety, security, reliability and capital cost. None of the existing prototypes have yet demonstrated this.</a:t>
            </a:r>
          </a:p>
          <a:p>
            <a:r>
              <a:rPr lang="en-GB" sz="1800" dirty="0" smtClean="0"/>
              <a:t>The ‘high renewables’ option </a:t>
            </a:r>
            <a:r>
              <a:rPr lang="en-GB" sz="1800" dirty="0" smtClean="0"/>
              <a:t>had to address some public acceptability issues, and it also has </a:t>
            </a:r>
            <a:r>
              <a:rPr lang="en-GB" sz="1800" dirty="0" smtClean="0"/>
              <a:t>to </a:t>
            </a:r>
            <a:r>
              <a:rPr lang="en-GB" sz="1800" dirty="0" smtClean="0"/>
              <a:t>cope with </a:t>
            </a:r>
            <a:r>
              <a:rPr lang="en-GB" sz="1800" dirty="0" smtClean="0"/>
              <a:t>the intermittency of all renewables, and none of the proposed solutions to this problem were wholly satisfactory. In particular, the suggestion that the system should generate a lot more energy than the UK needed, and should sell the surplus overseas, seemed economically questionable. Other solutions involved  large-scale energy storage systems with an uncertain </a:t>
            </a:r>
            <a:r>
              <a:rPr lang="en-GB" sz="1800" dirty="0" smtClean="0"/>
              <a:t>cost.</a:t>
            </a:r>
            <a:endParaRPr lang="en-GB" sz="1800" dirty="0" smtClean="0"/>
          </a:p>
          <a:p>
            <a:r>
              <a:rPr lang="en-GB" sz="1800" dirty="0" smtClean="0"/>
              <a:t>The ‘intermediate’ option depends on Carbon Capture &amp; Storage systems on a scale which has not yet been attempted. Some features – such as the pipework required to transport vey large volumes of CO2 from source to sink- seemed difficult to implement at an acceptable cost and on the required timescale</a:t>
            </a:r>
          </a:p>
          <a:p>
            <a:pPr marL="0" indent="0">
              <a:buNone/>
            </a:pPr>
            <a:r>
              <a:rPr lang="en-GB" sz="1800" dirty="0" smtClean="0"/>
              <a:t>The judgement of the Working Party was that the UK should pursue all three pathways in parallel until it was clear that one pathway was free of </a:t>
            </a:r>
            <a:r>
              <a:rPr lang="en-GB" sz="1800" dirty="0" smtClean="0"/>
              <a:t>all such </a:t>
            </a:r>
            <a:r>
              <a:rPr lang="en-GB" sz="1800" dirty="0" smtClean="0"/>
              <a:t>show-stoppers</a:t>
            </a:r>
            <a:endParaRPr lang="en-GB" sz="1800" dirty="0"/>
          </a:p>
        </p:txBody>
      </p:sp>
    </p:spTree>
    <p:extLst>
      <p:ext uri="{BB962C8B-B14F-4D97-AF65-F5344CB8AC3E}">
        <p14:creationId xmlns:p14="http://schemas.microsoft.com/office/powerpoint/2010/main" val="546090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Parameters of the three </a:t>
            </a:r>
            <a:r>
              <a:rPr lang="en-GB" dirty="0" smtClean="0"/>
              <a:t>pathways</a:t>
            </a:r>
            <a:br>
              <a:rPr lang="en-GB" dirty="0" smtClean="0"/>
            </a:br>
            <a:r>
              <a:rPr lang="en-GB" sz="2200" dirty="0">
                <a:solidFill>
                  <a:prstClr val="black"/>
                </a:solidFill>
              </a:rPr>
              <a:t>High Nuclear (HN), High Renewables (HR) and Intermediate (</a:t>
            </a:r>
            <a:r>
              <a:rPr lang="en-GB" sz="2200" dirty="0" err="1">
                <a:solidFill>
                  <a:prstClr val="black"/>
                </a:solidFill>
              </a:rPr>
              <a:t>Int</a:t>
            </a:r>
            <a:r>
              <a:rPr lang="en-GB" sz="2200" dirty="0">
                <a:solidFill>
                  <a:prstClr val="black"/>
                </a:solidFill>
              </a:rPr>
              <a:t>)</a:t>
            </a:r>
            <a:endParaRPr lang="en-GB"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pPr marL="0" indent="0">
              <a:buNone/>
            </a:pPr>
            <a:r>
              <a:rPr lang="en-GB" b="1" dirty="0"/>
              <a:t>Table 7.1.3 Comparison of proposed </a:t>
            </a:r>
            <a:r>
              <a:rPr lang="en-GB" b="1" dirty="0" smtClean="0"/>
              <a:t>energy mix </a:t>
            </a:r>
            <a:r>
              <a:rPr lang="en-GB" b="1" dirty="0"/>
              <a:t>with actual figures in 2010</a:t>
            </a:r>
            <a:endParaRPr lang="en-GB" dirty="0"/>
          </a:p>
          <a:p>
            <a:pPr marL="0" indent="0">
              <a:buNone/>
            </a:pPr>
            <a:r>
              <a:rPr lang="en-GB" dirty="0"/>
              <a:t>			</a:t>
            </a:r>
            <a:r>
              <a:rPr lang="en-GB" dirty="0" smtClean="0"/>
              <a:t>    </a:t>
            </a:r>
            <a:r>
              <a:rPr lang="en-GB" b="1" dirty="0" smtClean="0"/>
              <a:t>2010 </a:t>
            </a:r>
            <a:r>
              <a:rPr lang="en-GB" b="1" dirty="0"/>
              <a:t>	</a:t>
            </a:r>
            <a:r>
              <a:rPr lang="en-GB" b="1" dirty="0" smtClean="0"/>
              <a:t>     </a:t>
            </a:r>
            <a:r>
              <a:rPr lang="en-GB" b="1" u="sng" dirty="0" smtClean="0"/>
              <a:t>	2030</a:t>
            </a:r>
            <a:r>
              <a:rPr lang="en-GB" b="1" u="sng" dirty="0"/>
              <a:t>	</a:t>
            </a:r>
            <a:r>
              <a:rPr lang="en-GB" b="1" u="sng" dirty="0" smtClean="0"/>
              <a:t> </a:t>
            </a:r>
            <a:r>
              <a:rPr lang="en-GB" b="1" dirty="0" smtClean="0">
                <a:effectLst>
                  <a:outerShdw blurRad="38100" dist="38100" dir="2700000" algn="tl">
                    <a:srgbClr val="000000">
                      <a:alpha val="43137"/>
                    </a:srgbClr>
                  </a:outerShdw>
                </a:effectLst>
              </a:rPr>
              <a:t>     </a:t>
            </a:r>
            <a:r>
              <a:rPr lang="en-GB" b="1" u="sng" dirty="0" smtClean="0">
                <a:effectLst>
                  <a:outerShdw blurRad="38100" dist="38100" dir="2700000" algn="tl">
                    <a:srgbClr val="000000">
                      <a:alpha val="43137"/>
                    </a:srgbClr>
                  </a:outerShdw>
                </a:effectLst>
              </a:rPr>
              <a:t>      </a:t>
            </a:r>
            <a:r>
              <a:rPr lang="en-GB" b="1" u="sng" dirty="0" smtClean="0"/>
              <a:t>2050	</a:t>
            </a:r>
            <a:endParaRPr lang="en-GB" u="sng" dirty="0"/>
          </a:p>
          <a:p>
            <a:pPr marL="0" indent="0">
              <a:buNone/>
            </a:pPr>
            <a:r>
              <a:rPr lang="en-GB" b="1" u="sng" dirty="0"/>
              <a:t>Electric Capacity </a:t>
            </a:r>
            <a:r>
              <a:rPr lang="en-GB" b="1" dirty="0"/>
              <a:t>(</a:t>
            </a:r>
            <a:r>
              <a:rPr lang="en-GB" b="1" dirty="0" err="1"/>
              <a:t>GWn</a:t>
            </a:r>
            <a:r>
              <a:rPr lang="en-GB" b="1" dirty="0"/>
              <a:t>)</a:t>
            </a:r>
            <a:r>
              <a:rPr lang="en-GB" dirty="0"/>
              <a:t>   Actual </a:t>
            </a:r>
            <a:r>
              <a:rPr lang="en-GB" dirty="0" smtClean="0"/>
              <a:t>     HN</a:t>
            </a:r>
            <a:r>
              <a:rPr lang="en-GB" dirty="0"/>
              <a:t>	</a:t>
            </a:r>
            <a:r>
              <a:rPr lang="en-GB" dirty="0" smtClean="0"/>
              <a:t> HR   </a:t>
            </a:r>
            <a:r>
              <a:rPr lang="en-GB" dirty="0" err="1" smtClean="0"/>
              <a:t>Int</a:t>
            </a:r>
            <a:r>
              <a:rPr lang="en-GB" dirty="0"/>
              <a:t>	</a:t>
            </a:r>
            <a:r>
              <a:rPr lang="en-GB" dirty="0" smtClean="0"/>
              <a:t>      HN</a:t>
            </a:r>
            <a:r>
              <a:rPr lang="en-GB" dirty="0"/>
              <a:t>	</a:t>
            </a:r>
            <a:r>
              <a:rPr lang="en-GB" dirty="0" smtClean="0"/>
              <a:t>HR   </a:t>
            </a:r>
            <a:r>
              <a:rPr lang="en-GB" dirty="0" err="1" smtClean="0"/>
              <a:t>Int</a:t>
            </a:r>
            <a:r>
              <a:rPr lang="en-GB" dirty="0"/>
              <a:t>		</a:t>
            </a:r>
          </a:p>
          <a:p>
            <a:pPr marL="0" indent="0">
              <a:buNone/>
            </a:pPr>
            <a:r>
              <a:rPr lang="en-GB" dirty="0" smtClean="0"/>
              <a:t>Nuclear</a:t>
            </a:r>
            <a:r>
              <a:rPr lang="en-GB" dirty="0"/>
              <a:t>		    </a:t>
            </a:r>
            <a:r>
              <a:rPr lang="en-GB" dirty="0" smtClean="0"/>
              <a:t> 	      </a:t>
            </a:r>
            <a:r>
              <a:rPr lang="en-GB" dirty="0"/>
              <a:t>11	 </a:t>
            </a:r>
            <a:r>
              <a:rPr lang="en-GB" dirty="0" smtClean="0"/>
              <a:t>     28</a:t>
            </a:r>
            <a:r>
              <a:rPr lang="en-GB" dirty="0"/>
              <a:t>	</a:t>
            </a:r>
            <a:r>
              <a:rPr lang="en-GB" dirty="0" smtClean="0"/>
              <a:t>   1    16</a:t>
            </a:r>
            <a:r>
              <a:rPr lang="en-GB" dirty="0"/>
              <a:t>	</a:t>
            </a:r>
            <a:r>
              <a:rPr lang="en-GB" dirty="0" smtClean="0"/>
              <a:t>       80</a:t>
            </a:r>
            <a:r>
              <a:rPr lang="en-GB" dirty="0"/>
              <a:t>	</a:t>
            </a:r>
            <a:r>
              <a:rPr lang="en-GB" dirty="0" smtClean="0"/>
              <a:t>  0      39</a:t>
            </a:r>
            <a:endParaRPr lang="en-GB" dirty="0"/>
          </a:p>
          <a:p>
            <a:pPr marL="0" indent="0">
              <a:buNone/>
            </a:pPr>
            <a:r>
              <a:rPr lang="en-GB" dirty="0"/>
              <a:t>Renewable		 </a:t>
            </a:r>
            <a:r>
              <a:rPr lang="en-GB" dirty="0" smtClean="0"/>
              <a:t>       9</a:t>
            </a:r>
            <a:r>
              <a:rPr lang="en-GB" dirty="0"/>
              <a:t>	</a:t>
            </a:r>
            <a:r>
              <a:rPr lang="en-GB" dirty="0" smtClean="0"/>
              <a:t>      27</a:t>
            </a:r>
            <a:r>
              <a:rPr lang="en-GB" dirty="0"/>
              <a:t>	</a:t>
            </a:r>
            <a:r>
              <a:rPr lang="en-GB" dirty="0" smtClean="0"/>
              <a:t> 99    40</a:t>
            </a:r>
            <a:r>
              <a:rPr lang="en-GB" dirty="0"/>
              <a:t>	</a:t>
            </a:r>
            <a:r>
              <a:rPr lang="en-GB" dirty="0" smtClean="0"/>
              <a:t>       18</a:t>
            </a:r>
            <a:r>
              <a:rPr lang="en-GB" dirty="0"/>
              <a:t>	</a:t>
            </a:r>
            <a:r>
              <a:rPr lang="en-GB" dirty="0" smtClean="0"/>
              <a:t>181   40</a:t>
            </a:r>
            <a:endParaRPr lang="en-GB" dirty="0"/>
          </a:p>
          <a:p>
            <a:pPr marL="0" indent="0">
              <a:buNone/>
            </a:pPr>
            <a:r>
              <a:rPr lang="en-GB" dirty="0"/>
              <a:t>Fossil/CCS		</a:t>
            </a:r>
            <a:r>
              <a:rPr lang="en-GB" dirty="0" smtClean="0"/>
              <a:t>      71</a:t>
            </a:r>
            <a:r>
              <a:rPr lang="en-GB" dirty="0"/>
              <a:t>	</a:t>
            </a:r>
            <a:r>
              <a:rPr lang="en-GB" dirty="0" smtClean="0"/>
              <a:t>      37</a:t>
            </a:r>
            <a:r>
              <a:rPr lang="en-GB" dirty="0"/>
              <a:t>	</a:t>
            </a:r>
            <a:r>
              <a:rPr lang="en-GB" dirty="0" smtClean="0"/>
              <a:t> 12    42        21</a:t>
            </a:r>
            <a:r>
              <a:rPr lang="en-GB" dirty="0"/>
              <a:t>	   </a:t>
            </a:r>
            <a:r>
              <a:rPr lang="en-GB" dirty="0" smtClean="0"/>
              <a:t>2     51</a:t>
            </a:r>
            <a:endParaRPr lang="en-GB" dirty="0"/>
          </a:p>
          <a:p>
            <a:pPr marL="0" indent="0">
              <a:buNone/>
            </a:pPr>
            <a:r>
              <a:rPr lang="en-GB" b="1" dirty="0"/>
              <a:t>Total electric capacity</a:t>
            </a:r>
            <a:r>
              <a:rPr lang="en-GB" dirty="0"/>
              <a:t>	     </a:t>
            </a:r>
            <a:r>
              <a:rPr lang="en-GB" dirty="0" smtClean="0"/>
              <a:t> 91</a:t>
            </a:r>
            <a:r>
              <a:rPr lang="en-GB" dirty="0"/>
              <a:t>	</a:t>
            </a:r>
            <a:r>
              <a:rPr lang="en-GB" dirty="0" smtClean="0"/>
              <a:t>    120</a:t>
            </a:r>
            <a:r>
              <a:rPr lang="en-GB" dirty="0"/>
              <a:t>	</a:t>
            </a:r>
            <a:r>
              <a:rPr lang="en-GB" dirty="0" smtClean="0"/>
              <a:t>112  126     119</a:t>
            </a:r>
            <a:r>
              <a:rPr lang="en-GB" dirty="0"/>
              <a:t>	</a:t>
            </a:r>
            <a:r>
              <a:rPr lang="en-GB" dirty="0" smtClean="0"/>
              <a:t>183  130</a:t>
            </a:r>
          </a:p>
          <a:p>
            <a:pPr marL="0" indent="0">
              <a:buNone/>
            </a:pPr>
            <a:endParaRPr lang="en-GB" dirty="0"/>
          </a:p>
          <a:p>
            <a:pPr marL="0" indent="0">
              <a:buNone/>
            </a:pPr>
            <a:r>
              <a:rPr lang="en-GB" b="1" u="sng" dirty="0" smtClean="0"/>
              <a:t>Electricity supplied</a:t>
            </a:r>
            <a:r>
              <a:rPr lang="en-GB" dirty="0" smtClean="0"/>
              <a:t> </a:t>
            </a:r>
            <a:r>
              <a:rPr lang="en-GB" dirty="0"/>
              <a:t>(</a:t>
            </a:r>
            <a:r>
              <a:rPr lang="en-GB" dirty="0" err="1" smtClean="0"/>
              <a:t>GWav</a:t>
            </a:r>
            <a:r>
              <a:rPr lang="en-GB" dirty="0" smtClean="0"/>
              <a:t>)44 </a:t>
            </a:r>
            <a:r>
              <a:rPr lang="en-GB" dirty="0"/>
              <a:t>	</a:t>
            </a:r>
            <a:r>
              <a:rPr lang="en-GB" dirty="0" smtClean="0"/>
              <a:t>      57</a:t>
            </a:r>
            <a:r>
              <a:rPr lang="en-GB" dirty="0"/>
              <a:t>	</a:t>
            </a:r>
            <a:r>
              <a:rPr lang="en-GB" dirty="0" smtClean="0"/>
              <a:t> 46    56</a:t>
            </a:r>
            <a:r>
              <a:rPr lang="en-GB" dirty="0"/>
              <a:t>	</a:t>
            </a:r>
            <a:r>
              <a:rPr lang="en-GB" dirty="0" smtClean="0"/>
              <a:t>       86</a:t>
            </a:r>
            <a:r>
              <a:rPr lang="en-GB" dirty="0"/>
              <a:t>	 </a:t>
            </a:r>
            <a:r>
              <a:rPr lang="en-GB" dirty="0" smtClean="0"/>
              <a:t>76     79</a:t>
            </a:r>
          </a:p>
          <a:p>
            <a:pPr marL="0" indent="0">
              <a:buNone/>
            </a:pPr>
            <a:endParaRPr lang="en-GB" dirty="0"/>
          </a:p>
          <a:p>
            <a:pPr marL="0" indent="0">
              <a:buNone/>
            </a:pPr>
            <a:r>
              <a:rPr lang="en-GB" b="1" u="sng" dirty="0"/>
              <a:t>Total energy </a:t>
            </a:r>
            <a:r>
              <a:rPr lang="en-GB" b="1" u="sng" dirty="0" smtClean="0"/>
              <a:t>supply</a:t>
            </a:r>
            <a:r>
              <a:rPr lang="en-GB" dirty="0" smtClean="0"/>
              <a:t>(</a:t>
            </a:r>
            <a:r>
              <a:rPr lang="en-GB" dirty="0" err="1" smtClean="0"/>
              <a:t>GWav</a:t>
            </a:r>
            <a:r>
              <a:rPr lang="en-GB" dirty="0" smtClean="0"/>
              <a:t>)211</a:t>
            </a:r>
            <a:r>
              <a:rPr lang="en-GB" b="1" dirty="0"/>
              <a:t>	</a:t>
            </a:r>
            <a:r>
              <a:rPr lang="en-GB" b="1" dirty="0" smtClean="0"/>
              <a:t>    </a:t>
            </a:r>
            <a:r>
              <a:rPr lang="en-GB" dirty="0" smtClean="0"/>
              <a:t>257</a:t>
            </a:r>
            <a:r>
              <a:rPr lang="en-GB" dirty="0"/>
              <a:t>	</a:t>
            </a:r>
            <a:r>
              <a:rPr lang="en-GB" dirty="0" smtClean="0"/>
              <a:t>170  238</a:t>
            </a:r>
            <a:r>
              <a:rPr lang="en-GB" b="1" dirty="0" smtClean="0"/>
              <a:t>     </a:t>
            </a:r>
            <a:r>
              <a:rPr lang="en-GB" dirty="0" smtClean="0"/>
              <a:t>337</a:t>
            </a:r>
            <a:r>
              <a:rPr lang="en-GB" dirty="0"/>
              <a:t>	</a:t>
            </a:r>
            <a:r>
              <a:rPr lang="en-GB" dirty="0" smtClean="0"/>
              <a:t>164   269</a:t>
            </a:r>
          </a:p>
          <a:p>
            <a:pPr marL="0" indent="0">
              <a:buNone/>
            </a:pPr>
            <a:r>
              <a:rPr lang="en-GB" b="1" dirty="0" smtClean="0"/>
              <a:t>Energy demand reduction by 2050</a:t>
            </a:r>
            <a:r>
              <a:rPr lang="en-GB" dirty="0"/>
              <a:t>	</a:t>
            </a:r>
            <a:r>
              <a:rPr lang="en-GB" dirty="0" smtClean="0"/>
              <a:t>	       20% 40%  20%</a:t>
            </a:r>
            <a:endParaRPr lang="en-GB" dirty="0"/>
          </a:p>
          <a:p>
            <a:pPr marL="0" indent="0">
              <a:buNone/>
            </a:pPr>
            <a:r>
              <a:rPr lang="en-GB" b="1" dirty="0" smtClean="0"/>
              <a:t>Greenhouse gas emissions </a:t>
            </a:r>
            <a:r>
              <a:rPr lang="en-GB" dirty="0" smtClean="0"/>
              <a:t>81%       43%  31%  44%   19%  18% 20% </a:t>
            </a:r>
            <a:r>
              <a:rPr lang="en-GB" sz="2100" dirty="0" smtClean="0"/>
              <a:t>of 1990 value</a:t>
            </a:r>
          </a:p>
          <a:p>
            <a:pPr marL="0" indent="0">
              <a:buNone/>
            </a:pPr>
            <a:r>
              <a:rPr lang="en-GB" sz="3100" b="1" dirty="0" err="1" smtClean="0"/>
              <a:t>Biocrop</a:t>
            </a:r>
            <a:r>
              <a:rPr lang="en-GB" sz="3100" dirty="0" smtClean="0"/>
              <a:t> </a:t>
            </a:r>
            <a:r>
              <a:rPr lang="en-GB" sz="3100" b="1" dirty="0" smtClean="0"/>
              <a:t>land use	        </a:t>
            </a:r>
            <a:r>
              <a:rPr lang="en-GB" sz="3100" dirty="0" smtClean="0"/>
              <a:t>1%	       2%     5%    2%     5%   10% 5% </a:t>
            </a:r>
            <a:r>
              <a:rPr lang="en-GB" sz="2000" dirty="0" smtClean="0"/>
              <a:t>of total land area</a:t>
            </a:r>
          </a:p>
          <a:p>
            <a:pPr marL="0" indent="0">
              <a:buNone/>
            </a:pPr>
            <a:r>
              <a:rPr lang="en-GB" sz="3100" b="1" dirty="0" smtClean="0"/>
              <a:t>Total cost 2010-2050 </a:t>
            </a:r>
            <a:r>
              <a:rPr lang="en-GB" sz="3100" b="1" dirty="0" smtClean="0"/>
              <a:t>(Point </a:t>
            </a:r>
            <a:r>
              <a:rPr lang="en-GB" sz="3100" b="1" dirty="0" smtClean="0"/>
              <a:t>estimate in £</a:t>
            </a:r>
            <a:r>
              <a:rPr lang="en-GB" sz="3100" b="1" dirty="0" smtClean="0"/>
              <a:t>Trillion)</a:t>
            </a:r>
            <a:r>
              <a:rPr lang="en-GB" sz="2900" dirty="0" smtClean="0"/>
              <a:t>        2.67 </a:t>
            </a:r>
            <a:r>
              <a:rPr lang="en-GB" sz="2900" dirty="0" smtClean="0"/>
              <a:t>2.52 2.59</a:t>
            </a:r>
            <a:endParaRPr lang="en-GB" sz="2900" dirty="0"/>
          </a:p>
        </p:txBody>
      </p:sp>
    </p:spTree>
    <p:extLst>
      <p:ext uri="{BB962C8B-B14F-4D97-AF65-F5344CB8AC3E}">
        <p14:creationId xmlns:p14="http://schemas.microsoft.com/office/powerpoint/2010/main" val="3264780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 comparison of the three Pathways</a:t>
            </a:r>
            <a:r>
              <a:rPr lang="en-GB" dirty="0" smtClean="0"/>
              <a:t/>
            </a:r>
            <a:br>
              <a:rPr lang="en-GB" dirty="0" smtClean="0"/>
            </a:br>
            <a:endParaRPr lang="en-GB" sz="2200" dirty="0"/>
          </a:p>
        </p:txBody>
      </p:sp>
      <p:sp>
        <p:nvSpPr>
          <p:cNvPr id="3" name="Content Placeholder 2"/>
          <p:cNvSpPr>
            <a:spLocks noGrp="1"/>
          </p:cNvSpPr>
          <p:nvPr>
            <p:ph idx="1"/>
          </p:nvPr>
        </p:nvSpPr>
        <p:spPr>
          <a:xfrm>
            <a:off x="457200" y="1340768"/>
            <a:ext cx="8229600" cy="5328592"/>
          </a:xfrm>
        </p:spPr>
        <p:txBody>
          <a:bodyPr>
            <a:normAutofit fontScale="55000" lnSpcReduction="20000"/>
          </a:bodyPr>
          <a:lstStyle/>
          <a:p>
            <a:r>
              <a:rPr lang="en-GB" dirty="0" smtClean="0"/>
              <a:t>All three Pathways achieve some </a:t>
            </a:r>
            <a:r>
              <a:rPr lang="en-GB" b="1" dirty="0" smtClean="0"/>
              <a:t>reduction in end-user demand </a:t>
            </a:r>
            <a:r>
              <a:rPr lang="en-GB" dirty="0" smtClean="0"/>
              <a:t>by 2050 (HN and </a:t>
            </a:r>
            <a:r>
              <a:rPr lang="en-GB" dirty="0" err="1" smtClean="0"/>
              <a:t>Int</a:t>
            </a:r>
            <a:r>
              <a:rPr lang="en-GB" dirty="0" smtClean="0"/>
              <a:t> ~20%, HR ~40%). However larger reductions than this would be controversial.</a:t>
            </a:r>
          </a:p>
          <a:p>
            <a:r>
              <a:rPr lang="en-GB" dirty="0" smtClean="0"/>
              <a:t>All three approximately </a:t>
            </a:r>
            <a:r>
              <a:rPr lang="en-GB" b="1" dirty="0" smtClean="0"/>
              <a:t>double the electrical energy supplied</a:t>
            </a:r>
            <a:r>
              <a:rPr lang="en-GB" dirty="0" smtClean="0"/>
              <a:t>, because they depend on end-use electrification to reduce emissions, but the HR electrical capacity is much higher, to give a reserve to cope with renewables intermittency</a:t>
            </a:r>
          </a:p>
          <a:p>
            <a:r>
              <a:rPr lang="en-GB" dirty="0" smtClean="0"/>
              <a:t>Two of the three Pathways </a:t>
            </a:r>
            <a:r>
              <a:rPr lang="en-GB" b="1" dirty="0" smtClean="0"/>
              <a:t>expand</a:t>
            </a:r>
            <a:r>
              <a:rPr lang="en-GB" dirty="0" smtClean="0"/>
              <a:t> the Nuclear fleet significantly beyond the immediate ‘new build’ scale (HN 80 </a:t>
            </a:r>
            <a:r>
              <a:rPr lang="en-GB" dirty="0" err="1" smtClean="0"/>
              <a:t>GWe</a:t>
            </a:r>
            <a:r>
              <a:rPr lang="en-GB" dirty="0" smtClean="0"/>
              <a:t>, </a:t>
            </a:r>
            <a:r>
              <a:rPr lang="en-GB" dirty="0" err="1" smtClean="0"/>
              <a:t>Int</a:t>
            </a:r>
            <a:r>
              <a:rPr lang="en-GB" dirty="0" smtClean="0"/>
              <a:t> 39 </a:t>
            </a:r>
            <a:r>
              <a:rPr lang="en-GB" dirty="0" err="1" smtClean="0"/>
              <a:t>GWe</a:t>
            </a:r>
            <a:r>
              <a:rPr lang="en-GB" dirty="0" smtClean="0"/>
              <a:t>). The third </a:t>
            </a:r>
            <a:r>
              <a:rPr lang="en-GB" b="1" dirty="0" smtClean="0"/>
              <a:t>eliminates</a:t>
            </a:r>
            <a:r>
              <a:rPr lang="en-GB" dirty="0" smtClean="0"/>
              <a:t> it altogether.</a:t>
            </a:r>
          </a:p>
          <a:p>
            <a:r>
              <a:rPr lang="en-GB" dirty="0" smtClean="0"/>
              <a:t>All three Pathways include some </a:t>
            </a:r>
            <a:r>
              <a:rPr lang="en-GB" b="1" dirty="0" smtClean="0"/>
              <a:t>renewable energy capacity</a:t>
            </a:r>
            <a:r>
              <a:rPr lang="en-GB" dirty="0" smtClean="0"/>
              <a:t>, but the amounts vary greatly (HN 18 GW, </a:t>
            </a:r>
            <a:r>
              <a:rPr lang="en-GB" dirty="0" err="1" smtClean="0"/>
              <a:t>Int</a:t>
            </a:r>
            <a:r>
              <a:rPr lang="en-GB" dirty="0" smtClean="0"/>
              <a:t> 40 GW, HR 181 GW)</a:t>
            </a:r>
          </a:p>
          <a:p>
            <a:r>
              <a:rPr lang="en-GB" dirty="0" smtClean="0"/>
              <a:t>All three include some </a:t>
            </a:r>
            <a:r>
              <a:rPr lang="en-GB" b="1" dirty="0" smtClean="0"/>
              <a:t>CCS </a:t>
            </a:r>
            <a:r>
              <a:rPr lang="en-GB" dirty="0" smtClean="0"/>
              <a:t>(HR 2 GW, HN 21 GW, </a:t>
            </a:r>
            <a:r>
              <a:rPr lang="en-GB" dirty="0" err="1" smtClean="0"/>
              <a:t>Int</a:t>
            </a:r>
            <a:r>
              <a:rPr lang="en-GB" dirty="0" smtClean="0"/>
              <a:t> </a:t>
            </a:r>
            <a:r>
              <a:rPr lang="en-GB" b="1" dirty="0" smtClean="0"/>
              <a:t>51 GW</a:t>
            </a:r>
            <a:r>
              <a:rPr lang="en-GB" dirty="0" smtClean="0"/>
              <a:t>)</a:t>
            </a:r>
          </a:p>
          <a:p>
            <a:r>
              <a:rPr lang="en-GB" dirty="0" smtClean="0"/>
              <a:t>All three achieve the 80% reduction in emissions by 2050, but the HR Pathway </a:t>
            </a:r>
            <a:r>
              <a:rPr lang="en-GB" b="1" dirty="0" smtClean="0"/>
              <a:t>achieves reductions earlier</a:t>
            </a:r>
            <a:r>
              <a:rPr lang="en-GB" dirty="0" smtClean="0"/>
              <a:t>, because it has no nuclear build</a:t>
            </a:r>
          </a:p>
          <a:p>
            <a:r>
              <a:rPr lang="en-GB" dirty="0" smtClean="0"/>
              <a:t>All three Pathways are estimated to cost £3 trillion over the period 2010-2050. </a:t>
            </a:r>
            <a:r>
              <a:rPr lang="en-GB" b="1" dirty="0" smtClean="0"/>
              <a:t>Cost differences </a:t>
            </a:r>
            <a:r>
              <a:rPr lang="en-GB" dirty="0" smtClean="0"/>
              <a:t>between them are less than the uncertainties.</a:t>
            </a:r>
          </a:p>
          <a:p>
            <a:r>
              <a:rPr lang="en-GB" dirty="0" smtClean="0"/>
              <a:t>All three pathways have potential ‘show-stoppers’, and they need to be pursued in parallel, with substantial government support, until the best option has been established</a:t>
            </a:r>
          </a:p>
          <a:p>
            <a:r>
              <a:rPr lang="en-GB" dirty="0" smtClean="0"/>
              <a:t>All three pathways require urgent action very soon if the 2050 target is to be met. It is unrealistic to expect the private sector to move so quickly without public sector support. The EU could play a valuable role here.</a:t>
            </a:r>
          </a:p>
          <a:p>
            <a:endParaRPr lang="en-GB" dirty="0" smtClean="0"/>
          </a:p>
          <a:p>
            <a:pPr marL="0" indent="0">
              <a:buNone/>
            </a:pPr>
            <a:endParaRPr lang="en-GB" dirty="0"/>
          </a:p>
        </p:txBody>
      </p:sp>
    </p:spTree>
    <p:extLst>
      <p:ext uri="{BB962C8B-B14F-4D97-AF65-F5344CB8AC3E}">
        <p14:creationId xmlns:p14="http://schemas.microsoft.com/office/powerpoint/2010/main" val="1782841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political dimension</a:t>
            </a:r>
            <a:endParaRPr lang="en-GB" dirty="0"/>
          </a:p>
        </p:txBody>
      </p:sp>
      <p:sp>
        <p:nvSpPr>
          <p:cNvPr id="3" name="Content Placeholder 2"/>
          <p:cNvSpPr>
            <a:spLocks noGrp="1"/>
          </p:cNvSpPr>
          <p:nvPr>
            <p:ph idx="1"/>
          </p:nvPr>
        </p:nvSpPr>
        <p:spPr>
          <a:xfrm>
            <a:off x="179512" y="1268760"/>
            <a:ext cx="8856984" cy="5328592"/>
          </a:xfrm>
        </p:spPr>
        <p:txBody>
          <a:bodyPr>
            <a:normAutofit fontScale="92500" lnSpcReduction="10000"/>
          </a:bodyPr>
          <a:lstStyle/>
          <a:p>
            <a:r>
              <a:rPr lang="en-GB" sz="2400" dirty="0" smtClean="0"/>
              <a:t>Public outcry at actual or imminent power cuts or brownouts</a:t>
            </a:r>
            <a:endParaRPr lang="en-GB" sz="2400" dirty="0"/>
          </a:p>
          <a:p>
            <a:pPr lvl="1"/>
            <a:r>
              <a:rPr lang="en-GB" sz="1800" dirty="0" smtClean="0"/>
              <a:t>The UK is foreseen to be within 4% of a brownout this winter, and the Minister has felt obliged to give career-threatening assurances</a:t>
            </a:r>
          </a:p>
          <a:p>
            <a:pPr lvl="1"/>
            <a:r>
              <a:rPr lang="en-GB" sz="1800" dirty="0" smtClean="0"/>
              <a:t>Unforeseen power station outages have a tendency to occur when it is cold, and can have life-threatening consequences. The recent fire at Didcot power station was a warning.</a:t>
            </a:r>
          </a:p>
          <a:p>
            <a:r>
              <a:rPr lang="en-GB" sz="2200" dirty="0" smtClean="0"/>
              <a:t>All the proposed pathways depend on rapid construction of partially unproven technology, and its devotees tend to be over-optimistic on timescales</a:t>
            </a:r>
          </a:p>
          <a:p>
            <a:r>
              <a:rPr lang="en-GB" sz="2200" dirty="0" smtClean="0"/>
              <a:t>All the proposed pathways only just meet the 80% emissions target in 2050</a:t>
            </a:r>
            <a:endParaRPr lang="en-GB" sz="2200" dirty="0"/>
          </a:p>
          <a:p>
            <a:pPr marL="0" indent="0">
              <a:buNone/>
            </a:pPr>
            <a:r>
              <a:rPr lang="en-GB" sz="2200" dirty="0"/>
              <a:t> </a:t>
            </a:r>
            <a:r>
              <a:rPr lang="en-GB" sz="2200" dirty="0" smtClean="0"/>
              <a:t>    That is a purely political target, and climate modellers disagree over its adequacy</a:t>
            </a:r>
          </a:p>
          <a:p>
            <a:r>
              <a:rPr lang="en-GB" sz="2200" dirty="0" smtClean="0"/>
              <a:t>Politicians tend to give assurances on the affordability of energy without having regard to their achievability. There have recently been major public protests in the UK, Germany and the EU at retail prices rises, unemployment and economic disruption, all attributed to bad energy policies</a:t>
            </a:r>
          </a:p>
          <a:p>
            <a:r>
              <a:rPr lang="en-GB" sz="2200" dirty="0" smtClean="0"/>
              <a:t>All European countries are having to make major energy infrastructure investments at a time of financial crisis, coinciding with a climate threat.</a:t>
            </a:r>
          </a:p>
          <a:p>
            <a:r>
              <a:rPr lang="en-GB" sz="2200" dirty="0" smtClean="0"/>
              <a:t>All this requires skilful decision-making, with the right mixture of public-sector </a:t>
            </a:r>
            <a:r>
              <a:rPr lang="en-GB" sz="2200" smtClean="0"/>
              <a:t>and private-sector </a:t>
            </a:r>
            <a:r>
              <a:rPr lang="en-GB" sz="2200" dirty="0" smtClean="0"/>
              <a:t>management, and good communications with the public</a:t>
            </a:r>
          </a:p>
          <a:p>
            <a:endParaRPr lang="en-GB" sz="2200" dirty="0" smtClean="0"/>
          </a:p>
          <a:p>
            <a:pPr marL="0" indent="0">
              <a:buNone/>
            </a:pPr>
            <a:endParaRPr lang="en-GB" sz="2200" dirty="0"/>
          </a:p>
        </p:txBody>
      </p:sp>
    </p:spTree>
    <p:extLst>
      <p:ext uri="{BB962C8B-B14F-4D97-AF65-F5344CB8AC3E}">
        <p14:creationId xmlns:p14="http://schemas.microsoft.com/office/powerpoint/2010/main" val="3162149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3" y="1749425"/>
            <a:ext cx="6962775"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91680" y="1103094"/>
            <a:ext cx="4572000" cy="646331"/>
          </a:xfrm>
          <a:prstGeom prst="rect">
            <a:avLst/>
          </a:prstGeom>
        </p:spPr>
        <p:txBody>
          <a:bodyPr>
            <a:spAutoFit/>
          </a:bodyPr>
          <a:lstStyle/>
          <a:p>
            <a:r>
              <a:rPr lang="en-GB" b="1" i="0" u="none" strike="noStrike" baseline="0" dirty="0" smtClean="0">
                <a:solidFill>
                  <a:srgbClr val="0000FF"/>
                </a:solidFill>
                <a:latin typeface="Arial"/>
              </a:rPr>
              <a:t>Chart H.1: Coal flow chart 2013 (million tonnes of coal)</a:t>
            </a:r>
            <a:endParaRPr lang="en-GB" dirty="0"/>
          </a:p>
        </p:txBody>
      </p:sp>
    </p:spTree>
    <p:extLst>
      <p:ext uri="{BB962C8B-B14F-4D97-AF65-F5344CB8AC3E}">
        <p14:creationId xmlns:p14="http://schemas.microsoft.com/office/powerpoint/2010/main" val="1130191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marL="0" indent="0">
              <a:buNone/>
            </a:pPr>
            <a:r>
              <a:rPr lang="en-GB" sz="2800" b="1" dirty="0"/>
              <a:t>Chart H.2: Petroleum flow chart 2013 (million </a:t>
            </a:r>
            <a:r>
              <a:rPr lang="en-GB" sz="2800" b="1" dirty="0" smtClean="0"/>
              <a:t>tonnes)</a:t>
            </a:r>
          </a:p>
          <a:p>
            <a:pPr marL="0" indent="0">
              <a:buNone/>
            </a:pPr>
            <a:endParaRPr lang="en-GB" sz="2800" b="1"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762"/>
            <a:ext cx="8715091" cy="4566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4093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476672"/>
            <a:ext cx="4394921" cy="369332"/>
          </a:xfrm>
          <a:prstGeom prst="rect">
            <a:avLst/>
          </a:prstGeom>
        </p:spPr>
        <p:txBody>
          <a:bodyPr wrap="none">
            <a:spAutoFit/>
          </a:bodyPr>
          <a:lstStyle/>
          <a:p>
            <a:r>
              <a:rPr lang="en-GB" dirty="0" smtClean="0"/>
              <a:t>Chart H.3: Natural gas flow chart 2013 (</a:t>
            </a:r>
            <a:r>
              <a:rPr lang="en-GB" dirty="0" err="1" smtClean="0"/>
              <a:t>TWh</a:t>
            </a:r>
            <a:r>
              <a:rPr lang="en-GB" dirty="0" smtClean="0"/>
              <a:t>)</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71" y="1628801"/>
            <a:ext cx="8757710" cy="3553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0697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548680"/>
            <a:ext cx="4329583" cy="369332"/>
          </a:xfrm>
          <a:prstGeom prst="rect">
            <a:avLst/>
          </a:prstGeom>
        </p:spPr>
        <p:txBody>
          <a:bodyPr wrap="none">
            <a:spAutoFit/>
          </a:bodyPr>
          <a:lstStyle/>
          <a:p>
            <a:r>
              <a:rPr lang="en-GB" b="1" dirty="0"/>
              <a:t>Chart H.4: Electricity flow chart 2013 (</a:t>
            </a:r>
            <a:r>
              <a:rPr lang="en-GB" b="1" dirty="0" err="1"/>
              <a:t>TWh</a:t>
            </a:r>
            <a:r>
              <a:rPr lang="en-GB" b="1" dirty="0"/>
              <a:t>)</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028528"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2705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332656"/>
            <a:ext cx="4572000" cy="646331"/>
          </a:xfrm>
          <a:prstGeom prst="rect">
            <a:avLst/>
          </a:prstGeom>
        </p:spPr>
        <p:txBody>
          <a:bodyPr>
            <a:spAutoFit/>
          </a:bodyPr>
          <a:lstStyle/>
          <a:p>
            <a:r>
              <a:rPr lang="en-GB" b="1" dirty="0"/>
              <a:t>Chart H.5: Renewables flow chart 2013 (thousand tonnes of </a:t>
            </a:r>
            <a:r>
              <a:rPr lang="en-GB" b="1" dirty="0" smtClean="0"/>
              <a:t>oil equivalent</a:t>
            </a:r>
            <a:r>
              <a:rPr lang="en-GB" b="1" dirty="0"/>
              <a:t>)</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52705"/>
            <a:ext cx="8136904" cy="57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509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dirty="0" smtClean="0"/>
              <a:t>Current UK Energy Supply &amp; Demand</a:t>
            </a:r>
            <a:endParaRPr lang="en-GB" dirty="0"/>
          </a:p>
        </p:txBody>
      </p:sp>
      <p:sp>
        <p:nvSpPr>
          <p:cNvPr id="3" name="Content Placeholder 2"/>
          <p:cNvSpPr>
            <a:spLocks noGrp="1"/>
          </p:cNvSpPr>
          <p:nvPr>
            <p:ph idx="1"/>
          </p:nvPr>
        </p:nvSpPr>
        <p:spPr>
          <a:xfrm>
            <a:off x="323528" y="1196752"/>
            <a:ext cx="8712968" cy="4320480"/>
          </a:xfrm>
        </p:spPr>
        <p:txBody>
          <a:bodyPr>
            <a:normAutofit/>
          </a:bodyPr>
          <a:lstStyle/>
          <a:p>
            <a:r>
              <a:rPr lang="en-GB" sz="2400" dirty="0" smtClean="0"/>
              <a:t>Total energy in  </a:t>
            </a:r>
            <a:r>
              <a:rPr lang="en-GB" sz="2400" dirty="0" smtClean="0"/>
              <a:t>2013 (annual figures from DECC DUKES Annex H)</a:t>
            </a:r>
            <a:endParaRPr lang="en-GB"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2407509397"/>
              </p:ext>
            </p:extLst>
          </p:nvPr>
        </p:nvGraphicFramePr>
        <p:xfrm>
          <a:off x="755576" y="1628800"/>
          <a:ext cx="8136904" cy="5039360"/>
        </p:xfrm>
        <a:graphic>
          <a:graphicData uri="http://schemas.openxmlformats.org/drawingml/2006/table">
            <a:tbl>
              <a:tblPr firstRow="1" bandRow="1">
                <a:tableStyleId>{5C22544A-7EE6-4342-B048-85BDC9FD1C3A}</a:tableStyleId>
              </a:tblPr>
              <a:tblGrid>
                <a:gridCol w="1590588"/>
                <a:gridCol w="3689998"/>
                <a:gridCol w="2856318"/>
              </a:tblGrid>
              <a:tr h="360040">
                <a:tc>
                  <a:txBody>
                    <a:bodyPr/>
                    <a:lstStyle/>
                    <a:p>
                      <a:r>
                        <a:rPr lang="en-GB" dirty="0" smtClean="0"/>
                        <a:t>Source</a:t>
                      </a:r>
                      <a:endParaRPr lang="en-GB" dirty="0"/>
                    </a:p>
                  </a:txBody>
                  <a:tcPr/>
                </a:tc>
                <a:tc>
                  <a:txBody>
                    <a:bodyPr/>
                    <a:lstStyle/>
                    <a:p>
                      <a:r>
                        <a:rPr lang="en-GB" dirty="0" smtClean="0"/>
                        <a:t>UK Production </a:t>
                      </a:r>
                      <a:r>
                        <a:rPr lang="en-GB" dirty="0" smtClean="0"/>
                        <a:t>plus </a:t>
                      </a:r>
                      <a:r>
                        <a:rPr lang="en-GB" dirty="0" smtClean="0"/>
                        <a:t>net imports</a:t>
                      </a:r>
                      <a:endParaRPr lang="en-GB" dirty="0"/>
                    </a:p>
                  </a:txBody>
                  <a:tcPr/>
                </a:tc>
                <a:tc>
                  <a:txBody>
                    <a:bodyPr/>
                    <a:lstStyle/>
                    <a:p>
                      <a:r>
                        <a:rPr lang="en-GB" dirty="0" smtClean="0"/>
                        <a:t>UK End use</a:t>
                      </a:r>
                      <a:endParaRPr lang="en-GB" dirty="0"/>
                    </a:p>
                  </a:txBody>
                  <a:tcPr/>
                </a:tc>
              </a:tr>
              <a:tr h="370840">
                <a:tc>
                  <a:txBody>
                    <a:bodyPr/>
                    <a:lstStyle/>
                    <a:p>
                      <a:r>
                        <a:rPr lang="en-GB" dirty="0" smtClean="0"/>
                        <a:t>Coal</a:t>
                      </a:r>
                      <a:endParaRPr lang="en-GB" dirty="0"/>
                    </a:p>
                  </a:txBody>
                  <a:tcPr/>
                </a:tc>
                <a:tc>
                  <a:txBody>
                    <a:bodyPr/>
                    <a:lstStyle/>
                    <a:p>
                      <a:r>
                        <a:rPr lang="en-GB" dirty="0" smtClean="0"/>
                        <a:t>62 Mt (53 </a:t>
                      </a:r>
                      <a:r>
                        <a:rPr lang="en-GB" dirty="0" err="1" smtClean="0"/>
                        <a:t>GWav</a:t>
                      </a:r>
                      <a:r>
                        <a:rPr lang="en-GB" dirty="0" smtClean="0"/>
                        <a:t>) flowchart H1</a:t>
                      </a:r>
                      <a:endParaRPr lang="en-GB" dirty="0"/>
                    </a:p>
                  </a:txBody>
                  <a:tcPr/>
                </a:tc>
                <a:tc>
                  <a:txBody>
                    <a:bodyPr/>
                    <a:lstStyle/>
                    <a:p>
                      <a:r>
                        <a:rPr lang="en-GB" dirty="0" smtClean="0"/>
                        <a:t>50 Mt  to power stations, producing  ~15 </a:t>
                      </a:r>
                      <a:r>
                        <a:rPr lang="en-GB" dirty="0" err="1" smtClean="0"/>
                        <a:t>GWav</a:t>
                      </a:r>
                      <a:r>
                        <a:rPr lang="en-GB" dirty="0" smtClean="0"/>
                        <a:t> </a:t>
                      </a:r>
                      <a:r>
                        <a:rPr lang="en-GB" dirty="0" smtClean="0"/>
                        <a:t>of electricity, 12 Mt </a:t>
                      </a:r>
                      <a:r>
                        <a:rPr lang="en-GB" dirty="0" smtClean="0"/>
                        <a:t>(10 </a:t>
                      </a:r>
                      <a:r>
                        <a:rPr lang="en-GB" dirty="0" err="1" smtClean="0"/>
                        <a:t>GWav</a:t>
                      </a:r>
                      <a:r>
                        <a:rPr lang="en-GB" dirty="0" smtClean="0"/>
                        <a:t>) for </a:t>
                      </a:r>
                      <a:r>
                        <a:rPr lang="en-GB" dirty="0" smtClean="0"/>
                        <a:t>home heating &amp; industry</a:t>
                      </a:r>
                      <a:endParaRPr lang="en-GB" dirty="0"/>
                    </a:p>
                  </a:txBody>
                  <a:tcPr/>
                </a:tc>
              </a:tr>
              <a:tr h="370840">
                <a:tc>
                  <a:txBody>
                    <a:bodyPr/>
                    <a:lstStyle/>
                    <a:p>
                      <a:r>
                        <a:rPr lang="en-GB" dirty="0" smtClean="0"/>
                        <a:t>Oil &amp; NGL</a:t>
                      </a:r>
                      <a:endParaRPr lang="en-GB" dirty="0"/>
                    </a:p>
                  </a:txBody>
                  <a:tcPr/>
                </a:tc>
                <a:tc>
                  <a:txBody>
                    <a:bodyPr/>
                    <a:lstStyle/>
                    <a:p>
                      <a:r>
                        <a:rPr lang="en-GB" dirty="0" smtClean="0"/>
                        <a:t>96 </a:t>
                      </a:r>
                      <a:r>
                        <a:rPr lang="en-GB" dirty="0" err="1" smtClean="0"/>
                        <a:t>Mtoe</a:t>
                      </a:r>
                      <a:r>
                        <a:rPr lang="en-GB" dirty="0" smtClean="0"/>
                        <a:t> (128  </a:t>
                      </a:r>
                      <a:r>
                        <a:rPr lang="en-GB" dirty="0" err="1" smtClean="0"/>
                        <a:t>GWav</a:t>
                      </a:r>
                      <a:r>
                        <a:rPr lang="en-GB" dirty="0" smtClean="0"/>
                        <a:t>) flowchart H2</a:t>
                      </a:r>
                      <a:endParaRPr lang="en-GB" dirty="0"/>
                    </a:p>
                  </a:txBody>
                  <a:tcPr/>
                </a:tc>
                <a:tc>
                  <a:txBody>
                    <a:bodyPr/>
                    <a:lstStyle/>
                    <a:p>
                      <a:r>
                        <a:rPr lang="en-GB" dirty="0" smtClean="0"/>
                        <a:t>96 </a:t>
                      </a:r>
                      <a:r>
                        <a:rPr lang="en-GB" dirty="0" err="1" smtClean="0"/>
                        <a:t>Mtoe</a:t>
                      </a:r>
                      <a:r>
                        <a:rPr lang="en-GB" dirty="0" smtClean="0"/>
                        <a:t> for transport </a:t>
                      </a:r>
                      <a:r>
                        <a:rPr lang="en-GB" dirty="0" err="1" smtClean="0"/>
                        <a:t>etc</a:t>
                      </a:r>
                      <a:endParaRPr lang="en-GB" dirty="0"/>
                    </a:p>
                  </a:txBody>
                  <a:tcPr/>
                </a:tc>
              </a:tr>
              <a:tr h="370840">
                <a:tc>
                  <a:txBody>
                    <a:bodyPr/>
                    <a:lstStyle/>
                    <a:p>
                      <a:r>
                        <a:rPr lang="en-GB" dirty="0" smtClean="0"/>
                        <a:t>Natural gas</a:t>
                      </a:r>
                      <a:endParaRPr lang="en-GB" dirty="0"/>
                    </a:p>
                  </a:txBody>
                  <a:tcPr/>
                </a:tc>
                <a:tc>
                  <a:txBody>
                    <a:bodyPr/>
                    <a:lstStyle/>
                    <a:p>
                      <a:r>
                        <a:rPr lang="en-GB" dirty="0" smtClean="0"/>
                        <a:t>848 </a:t>
                      </a:r>
                      <a:r>
                        <a:rPr lang="en-GB" dirty="0" err="1" smtClean="0"/>
                        <a:t>TWh</a:t>
                      </a:r>
                      <a:r>
                        <a:rPr lang="en-GB" dirty="0" smtClean="0"/>
                        <a:t> (97 </a:t>
                      </a:r>
                      <a:r>
                        <a:rPr lang="en-GB" dirty="0" err="1" smtClean="0"/>
                        <a:t>GWav</a:t>
                      </a:r>
                      <a:r>
                        <a:rPr lang="en-GB" dirty="0" smtClean="0"/>
                        <a:t>) flowchart H3</a:t>
                      </a:r>
                      <a:endParaRPr lang="en-GB" dirty="0"/>
                    </a:p>
                  </a:txBody>
                  <a:tcPr/>
                </a:tc>
                <a:tc>
                  <a:txBody>
                    <a:bodyPr/>
                    <a:lstStyle/>
                    <a:p>
                      <a:r>
                        <a:rPr lang="en-GB" dirty="0" smtClean="0"/>
                        <a:t>202 </a:t>
                      </a:r>
                      <a:r>
                        <a:rPr lang="en-GB" dirty="0" err="1" smtClean="0"/>
                        <a:t>TWh</a:t>
                      </a:r>
                      <a:r>
                        <a:rPr lang="en-GB" dirty="0" smtClean="0"/>
                        <a:t> to power stations producing </a:t>
                      </a:r>
                    </a:p>
                    <a:p>
                      <a:r>
                        <a:rPr lang="en-GB" dirty="0" smtClean="0"/>
                        <a:t>~11 GW of electricity, &amp;</a:t>
                      </a:r>
                      <a:r>
                        <a:rPr lang="en-GB" baseline="0" dirty="0" smtClean="0"/>
                        <a:t> 646 </a:t>
                      </a:r>
                      <a:r>
                        <a:rPr lang="en-GB" baseline="0" dirty="0" err="1" smtClean="0"/>
                        <a:t>TWh</a:t>
                      </a:r>
                      <a:r>
                        <a:rPr lang="en-GB" baseline="0" dirty="0" smtClean="0"/>
                        <a:t> </a:t>
                      </a:r>
                      <a:r>
                        <a:rPr lang="en-GB" baseline="0" dirty="0" smtClean="0"/>
                        <a:t>(74 </a:t>
                      </a:r>
                      <a:r>
                        <a:rPr lang="en-GB" baseline="0" dirty="0" err="1" smtClean="0"/>
                        <a:t>GWav</a:t>
                      </a:r>
                      <a:r>
                        <a:rPr lang="en-GB" baseline="0" dirty="0" smtClean="0"/>
                        <a:t>) for </a:t>
                      </a:r>
                      <a:r>
                        <a:rPr lang="en-GB" baseline="0" dirty="0" smtClean="0"/>
                        <a:t>home heating &amp; industry</a:t>
                      </a:r>
                      <a:endParaRPr lang="en-GB" dirty="0"/>
                    </a:p>
                  </a:txBody>
                  <a:tcPr/>
                </a:tc>
              </a:tr>
              <a:tr h="370840">
                <a:tc>
                  <a:txBody>
                    <a:bodyPr/>
                    <a:lstStyle/>
                    <a:p>
                      <a:r>
                        <a:rPr lang="en-GB" dirty="0" smtClean="0"/>
                        <a:t>Nuclear</a:t>
                      </a:r>
                      <a:endParaRPr lang="en-GB" dirty="0"/>
                    </a:p>
                  </a:txBody>
                  <a:tcPr/>
                </a:tc>
                <a:tc>
                  <a:txBody>
                    <a:bodyPr/>
                    <a:lstStyle/>
                    <a:p>
                      <a:r>
                        <a:rPr lang="en-GB" dirty="0" smtClean="0"/>
                        <a:t>180 </a:t>
                      </a:r>
                      <a:r>
                        <a:rPr lang="en-GB" dirty="0" err="1" smtClean="0"/>
                        <a:t>TWh</a:t>
                      </a:r>
                      <a:r>
                        <a:rPr lang="en-GB" dirty="0" smtClean="0"/>
                        <a:t> (20.5 </a:t>
                      </a:r>
                      <a:r>
                        <a:rPr lang="en-GB" dirty="0" err="1" smtClean="0"/>
                        <a:t>GWav</a:t>
                      </a:r>
                      <a:r>
                        <a:rPr lang="en-GB" dirty="0" smtClean="0"/>
                        <a:t>) as steam in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70.6 </a:t>
                      </a:r>
                      <a:r>
                        <a:rPr lang="en-GB" dirty="0" err="1" smtClean="0"/>
                        <a:t>TWh</a:t>
                      </a:r>
                      <a:r>
                        <a:rPr lang="en-GB" dirty="0" smtClean="0"/>
                        <a:t> </a:t>
                      </a:r>
                      <a:r>
                        <a:rPr lang="en-GB" dirty="0" smtClean="0"/>
                        <a:t>electricity(8GWav</a:t>
                      </a:r>
                      <a:r>
                        <a:rPr lang="en-GB" dirty="0" smtClean="0"/>
                        <a:t>)</a:t>
                      </a:r>
                      <a:endParaRPr lang="en-GB" dirty="0"/>
                    </a:p>
                  </a:txBody>
                  <a:tcPr/>
                </a:tc>
              </a:tr>
              <a:tr h="370840">
                <a:tc>
                  <a:txBody>
                    <a:bodyPr/>
                    <a:lstStyle/>
                    <a:p>
                      <a:r>
                        <a:rPr lang="en-GB" dirty="0" smtClean="0"/>
                        <a:t>Renewables</a:t>
                      </a:r>
                      <a:endParaRPr lang="en-GB" dirty="0"/>
                    </a:p>
                  </a:txBody>
                  <a:tcPr/>
                </a:tc>
                <a:tc>
                  <a:txBody>
                    <a:bodyPr/>
                    <a:lstStyle/>
                    <a:p>
                      <a:r>
                        <a:rPr lang="en-GB" dirty="0" smtClean="0"/>
                        <a:t>11.7 </a:t>
                      </a:r>
                      <a:r>
                        <a:rPr lang="en-GB" dirty="0" err="1" smtClean="0"/>
                        <a:t>Mtoe</a:t>
                      </a:r>
                      <a:r>
                        <a:rPr lang="en-GB" dirty="0" smtClean="0"/>
                        <a:t> (15.5 </a:t>
                      </a:r>
                      <a:r>
                        <a:rPr lang="en-GB" dirty="0" err="1" smtClean="0"/>
                        <a:t>GWav</a:t>
                      </a:r>
                      <a:r>
                        <a:rPr lang="en-GB" dirty="0" smtClean="0"/>
                        <a:t>) flowchart H5</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producing </a:t>
                      </a:r>
                      <a:r>
                        <a:rPr lang="en-GB" dirty="0" smtClean="0"/>
                        <a:t>6 </a:t>
                      </a:r>
                      <a:r>
                        <a:rPr lang="en-GB" dirty="0" err="1" smtClean="0"/>
                        <a:t>GWav</a:t>
                      </a:r>
                      <a:r>
                        <a:rPr lang="en-GB" baseline="0" dirty="0" smtClean="0"/>
                        <a:t> of electricity &amp;4 </a:t>
                      </a:r>
                      <a:r>
                        <a:rPr lang="en-GB" baseline="0" dirty="0" err="1" smtClean="0"/>
                        <a:t>GWav</a:t>
                      </a:r>
                      <a:r>
                        <a:rPr lang="en-GB" baseline="0" dirty="0" smtClean="0"/>
                        <a:t> heat </a:t>
                      </a:r>
                      <a:endParaRPr lang="en-GB" dirty="0" smtClean="0"/>
                    </a:p>
                  </a:txBody>
                  <a:tcPr/>
                </a:tc>
              </a:tr>
              <a:tr h="370840">
                <a:tc>
                  <a:txBody>
                    <a:bodyPr/>
                    <a:lstStyle/>
                    <a:p>
                      <a:pPr algn="r"/>
                      <a:r>
                        <a:rPr lang="en-GB" dirty="0" smtClean="0"/>
                        <a:t>Total</a:t>
                      </a:r>
                      <a:endParaRPr lang="en-GB" dirty="0"/>
                    </a:p>
                  </a:txBody>
                  <a:tcPr/>
                </a:tc>
                <a:tc>
                  <a:txBody>
                    <a:bodyPr/>
                    <a:lstStyle/>
                    <a:p>
                      <a:r>
                        <a:rPr lang="en-GB" dirty="0" smtClean="0"/>
                        <a:t>314 </a:t>
                      </a:r>
                      <a:r>
                        <a:rPr lang="en-GB" dirty="0" err="1" smtClean="0"/>
                        <a:t>GWav</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~40 GW </a:t>
                      </a:r>
                      <a:r>
                        <a:rPr lang="en-GB" dirty="0" smtClean="0"/>
                        <a:t>of electricity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+ 216 </a:t>
                      </a:r>
                      <a:r>
                        <a:rPr lang="en-GB" dirty="0" err="1" smtClean="0"/>
                        <a:t>GWav</a:t>
                      </a:r>
                      <a:r>
                        <a:rPr lang="en-GB" dirty="0" smtClean="0"/>
                        <a:t>  of heat</a:t>
                      </a:r>
                      <a:endParaRPr lang="en-GB" dirty="0" smtClean="0"/>
                    </a:p>
                  </a:txBody>
                  <a:tcPr/>
                </a:tc>
              </a:tr>
            </a:tbl>
          </a:graphicData>
        </a:graphic>
      </p:graphicFrame>
    </p:spTree>
    <p:extLst>
      <p:ext uri="{BB962C8B-B14F-4D97-AF65-F5344CB8AC3E}">
        <p14:creationId xmlns:p14="http://schemas.microsoft.com/office/powerpoint/2010/main" val="1306766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332656"/>
            <a:ext cx="8136904" cy="646331"/>
          </a:xfrm>
          <a:prstGeom prst="rect">
            <a:avLst/>
          </a:prstGeom>
        </p:spPr>
        <p:txBody>
          <a:bodyPr wrap="square">
            <a:spAutoFit/>
          </a:bodyPr>
          <a:lstStyle/>
          <a:p>
            <a:r>
              <a:rPr lang="en-GB" b="1" dirty="0" smtClean="0"/>
              <a:t>DECC Chart </a:t>
            </a:r>
            <a:r>
              <a:rPr lang="en-GB" b="1" dirty="0"/>
              <a:t>H.5: Renewables flow chart 2013 (thousand tonnes of </a:t>
            </a:r>
            <a:r>
              <a:rPr lang="en-GB" b="1" dirty="0" smtClean="0"/>
              <a:t>oil equivalent)</a:t>
            </a:r>
          </a:p>
          <a:p>
            <a:r>
              <a:rPr lang="en-GB" b="1" dirty="0" smtClean="0"/>
              <a:t>Total energy in: 11.7 </a:t>
            </a:r>
            <a:r>
              <a:rPr lang="en-GB" b="1" dirty="0" err="1" smtClean="0"/>
              <a:t>Mtoe</a:t>
            </a:r>
            <a:r>
              <a:rPr lang="en-GB" b="1" dirty="0" smtClean="0"/>
              <a:t> (15.5 </a:t>
            </a:r>
            <a:r>
              <a:rPr lang="en-GB" b="1" dirty="0" err="1" smtClean="0"/>
              <a:t>GWav</a:t>
            </a:r>
            <a:r>
              <a:rPr lang="en-GB" b="1" dirty="0" smtClean="0"/>
              <a:t>) Electrical out 6 </a:t>
            </a:r>
            <a:r>
              <a:rPr lang="en-GB" b="1" dirty="0" err="1" smtClean="0"/>
              <a:t>GWav</a:t>
            </a:r>
            <a:r>
              <a:rPr lang="en-GB" b="1" dirty="0" smtClean="0"/>
              <a:t>, Heat &amp; work 4 </a:t>
            </a:r>
            <a:r>
              <a:rPr lang="en-GB" b="1" dirty="0" err="1" smtClean="0"/>
              <a:t>GWav</a:t>
            </a:r>
            <a:r>
              <a:rPr lang="en-GB" b="1" dirty="0" smtClean="0"/>
              <a:t>)</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52705"/>
            <a:ext cx="8136904" cy="57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7200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British Government Energy Policy 2014</a:t>
            </a:r>
            <a:endParaRPr lang="en-GB" dirty="0"/>
          </a:p>
        </p:txBody>
      </p:sp>
      <p:sp>
        <p:nvSpPr>
          <p:cNvPr id="3" name="Content Placeholder 2"/>
          <p:cNvSpPr>
            <a:spLocks noGrp="1"/>
          </p:cNvSpPr>
          <p:nvPr>
            <p:ph idx="1"/>
          </p:nvPr>
        </p:nvSpPr>
        <p:spPr>
          <a:xfrm>
            <a:off x="323528" y="1600200"/>
            <a:ext cx="8496944" cy="4781128"/>
          </a:xfrm>
        </p:spPr>
        <p:txBody>
          <a:bodyPr>
            <a:normAutofit fontScale="85000" lnSpcReduction="10000"/>
          </a:bodyPr>
          <a:lstStyle/>
          <a:p>
            <a:r>
              <a:rPr lang="en-GB" dirty="0" smtClean="0"/>
              <a:t>Increasing use of low-carbon technologies</a:t>
            </a:r>
          </a:p>
          <a:p>
            <a:pPr lvl="1"/>
            <a:r>
              <a:rPr lang="en-GB" sz="2000" dirty="0" smtClean="0"/>
              <a:t>Commitment to reaching a 80% reduction in </a:t>
            </a:r>
            <a:r>
              <a:rPr lang="en-GB" sz="2000" dirty="0" smtClean="0"/>
              <a:t>greenhouse gas emissions </a:t>
            </a:r>
            <a:r>
              <a:rPr lang="en-GB" sz="2000" dirty="0" smtClean="0"/>
              <a:t>by 2050, and 15% of renewable energy by 2020</a:t>
            </a:r>
          </a:p>
          <a:p>
            <a:pPr lvl="1"/>
            <a:r>
              <a:rPr lang="en-GB" sz="2000" dirty="0" smtClean="0"/>
              <a:t>Keeping all compatible options open, and letting the market decide on the energy mix</a:t>
            </a:r>
          </a:p>
          <a:p>
            <a:pPr lvl="1"/>
            <a:r>
              <a:rPr lang="en-GB" sz="2000" dirty="0" smtClean="0"/>
              <a:t>Creating a level playing field by Electricity Market reform, using  Feed-in Tariffs with Contracts for Difference to create competition</a:t>
            </a:r>
          </a:p>
          <a:p>
            <a:pPr lvl="1"/>
            <a:r>
              <a:rPr lang="en-GB" sz="2000" dirty="0"/>
              <a:t>Supporting energy efficiency measures in the home and in industry</a:t>
            </a:r>
          </a:p>
          <a:p>
            <a:pPr lvl="1"/>
            <a:r>
              <a:rPr lang="en-GB" sz="2000" dirty="0" smtClean="0"/>
              <a:t>Supporting </a:t>
            </a:r>
            <a:r>
              <a:rPr lang="en-GB" sz="2000" dirty="0" smtClean="0"/>
              <a:t>R&amp;D in Carbon Capture &amp; Storage technology</a:t>
            </a:r>
          </a:p>
          <a:p>
            <a:pPr lvl="1"/>
            <a:r>
              <a:rPr lang="en-GB" sz="2000" dirty="0" smtClean="0"/>
              <a:t>Supporting the development of </a:t>
            </a:r>
            <a:r>
              <a:rPr lang="en-GB" sz="2000" dirty="0" smtClean="0"/>
              <a:t>commercially promising </a:t>
            </a:r>
            <a:r>
              <a:rPr lang="en-GB" sz="2000" dirty="0" smtClean="0"/>
              <a:t>renewable options</a:t>
            </a:r>
          </a:p>
          <a:p>
            <a:pPr lvl="1"/>
            <a:r>
              <a:rPr lang="en-GB" sz="2000" dirty="0" smtClean="0"/>
              <a:t>Facilitating private sector investment in new nuclear build, by simplifying the regulatory framework, encouraging competition between </a:t>
            </a:r>
            <a:r>
              <a:rPr lang="en-GB" sz="2000" dirty="0" smtClean="0"/>
              <a:t>vendors, </a:t>
            </a:r>
            <a:r>
              <a:rPr lang="en-GB" sz="2000" dirty="0" smtClean="0"/>
              <a:t>and working with vendors &amp; operators to create a globally competitive supply chain and an appropriately skilled </a:t>
            </a:r>
            <a:r>
              <a:rPr lang="en-GB" sz="2000" dirty="0" smtClean="0"/>
              <a:t>UK workforce</a:t>
            </a:r>
            <a:endParaRPr lang="en-GB" sz="2000" dirty="0" smtClean="0"/>
          </a:p>
          <a:p>
            <a:pPr lvl="1"/>
            <a:r>
              <a:rPr lang="en-GB" sz="2000" dirty="0" smtClean="0"/>
              <a:t>Ensuring </a:t>
            </a:r>
            <a:r>
              <a:rPr lang="en-GB" sz="2000" dirty="0" smtClean="0"/>
              <a:t>that the UK has security of energy supply and acceptable prices</a:t>
            </a:r>
          </a:p>
          <a:p>
            <a:pPr lvl="1"/>
            <a:r>
              <a:rPr lang="en-GB" sz="2000" dirty="0" smtClean="0"/>
              <a:t>Respecting public concerns about the environmental impact of energy options</a:t>
            </a:r>
          </a:p>
          <a:p>
            <a:pPr lvl="1"/>
            <a:r>
              <a:rPr lang="en-GB" sz="2000" dirty="0" smtClean="0"/>
              <a:t>Collaborating </a:t>
            </a:r>
            <a:r>
              <a:rPr lang="en-GB" sz="2000" dirty="0" smtClean="0"/>
              <a:t>with other European and international countries on energy policy issues, while encouraging a diversity of approaches to meet specific national priorities</a:t>
            </a:r>
            <a:endParaRPr lang="en-GB" sz="2000" dirty="0"/>
          </a:p>
        </p:txBody>
      </p:sp>
    </p:spTree>
    <p:extLst>
      <p:ext uri="{BB962C8B-B14F-4D97-AF65-F5344CB8AC3E}">
        <p14:creationId xmlns:p14="http://schemas.microsoft.com/office/powerpoint/2010/main" val="1347688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existing UK nuclear fleet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0576700"/>
              </p:ext>
            </p:extLst>
          </p:nvPr>
        </p:nvGraphicFramePr>
        <p:xfrm>
          <a:off x="899592" y="1412776"/>
          <a:ext cx="7496174" cy="4136136"/>
        </p:xfrm>
        <a:graphic>
          <a:graphicData uri="http://schemas.openxmlformats.org/drawingml/2006/table">
            <a:tbl>
              <a:tblPr firstRow="1" firstCol="1" bandRow="1">
                <a:tableStyleId>{5C22544A-7EE6-4342-B048-85BDC9FD1C3A}</a:tableStyleId>
              </a:tblPr>
              <a:tblGrid>
                <a:gridCol w="1981430"/>
                <a:gridCol w="818640"/>
                <a:gridCol w="1275794"/>
                <a:gridCol w="1479331"/>
                <a:gridCol w="1662963"/>
                <a:gridCol w="95026"/>
                <a:gridCol w="182990"/>
              </a:tblGrid>
              <a:tr h="190500">
                <a:tc gridSpan="7">
                  <a:txBody>
                    <a:bodyPr/>
                    <a:lstStyle/>
                    <a:p>
                      <a:pPr>
                        <a:lnSpc>
                          <a:spcPct val="115000"/>
                        </a:lnSpc>
                        <a:spcAft>
                          <a:spcPts val="0"/>
                        </a:spcAft>
                      </a:pPr>
                      <a:r>
                        <a:rPr lang="en-GB" sz="1100" dirty="0">
                          <a:effectLst/>
                        </a:rPr>
                        <a:t>Table 3.1 Operating nuclear generation plant in the UK </a:t>
                      </a:r>
                      <a:endParaRPr lang="en-GB" sz="1200" dirty="0">
                        <a:effectLst/>
                        <a:latin typeface="Times New Roman"/>
                        <a:ea typeface="Calibri"/>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0500">
                <a:tc>
                  <a:txBody>
                    <a:bodyPr/>
                    <a:lstStyle/>
                    <a:p>
                      <a:pPr>
                        <a:lnSpc>
                          <a:spcPct val="115000"/>
                        </a:lnSpc>
                        <a:spcAft>
                          <a:spcPts val="0"/>
                        </a:spcAft>
                      </a:pPr>
                      <a:r>
                        <a:rPr lang="en-GB" sz="1100">
                          <a:effectLst/>
                        </a:rPr>
                        <a:t>Plant</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Type</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Power MWe</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Commissioned</a:t>
                      </a:r>
                      <a:endParaRPr lang="en-GB" sz="1200">
                        <a:effectLst/>
                        <a:latin typeface="Times New Roman"/>
                        <a:ea typeface="Calibri"/>
                      </a:endParaRPr>
                    </a:p>
                  </a:txBody>
                  <a:tcPr marL="68580" marR="68580" marT="0" marB="0" anchor="b"/>
                </a:tc>
                <a:tc gridSpan="2">
                  <a:txBody>
                    <a:bodyPr/>
                    <a:lstStyle/>
                    <a:p>
                      <a:pPr>
                        <a:lnSpc>
                          <a:spcPct val="115000"/>
                        </a:lnSpc>
                        <a:spcAft>
                          <a:spcPts val="0"/>
                        </a:spcAft>
                      </a:pPr>
                      <a:r>
                        <a:rPr lang="en-GB" sz="1100">
                          <a:effectLst/>
                        </a:rPr>
                        <a:t>Likely closure date [2]</a:t>
                      </a:r>
                      <a:endParaRPr lang="en-GB" sz="1200">
                        <a:effectLst/>
                        <a:latin typeface="Times New Roman"/>
                        <a:ea typeface="Calibri"/>
                      </a:endParaRPr>
                    </a:p>
                  </a:txBody>
                  <a:tcPr marL="68580" marR="68580" marT="0" marB="0" anchor="b"/>
                </a:tc>
                <a:tc hMerge="1">
                  <a:txBody>
                    <a:bodyPr/>
                    <a:lstStyle/>
                    <a:p>
                      <a:endParaRPr lang="en-GB"/>
                    </a:p>
                  </a:txBody>
                  <a:tcPr/>
                </a:tc>
                <a:tc>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r>
              <a:tr h="190500">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dirty="0" err="1">
                          <a:effectLst/>
                        </a:rPr>
                        <a:t>Wylfa</a:t>
                      </a:r>
                      <a:r>
                        <a:rPr lang="en-GB" sz="1100" dirty="0">
                          <a:effectLst/>
                        </a:rPr>
                        <a:t> 1</a:t>
                      </a:r>
                      <a:endParaRPr lang="en-GB" sz="1200" dirty="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Magnox</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490</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1971</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December 2015</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Dungeness B 1&amp;2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545</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1983 &amp; 1985</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2028</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Hartlepool 1&amp;2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595</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1983 &amp; 1984</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2024</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Heysham I-1 &amp; I-2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580</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1983 &amp; 1984</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2019</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Heysham II-1 &amp; II-2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615</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1988</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2023</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Hinkley Point B 1&amp;2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430 [1]</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1976</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a:effectLst/>
                        </a:rPr>
                        <a:t>2023</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Hunterston B 1&amp;2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430 [1]</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1976 &amp; 1977</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2023</a:t>
                      </a:r>
                      <a:endParaRPr lang="en-GB" sz="120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Torness 1&amp;2</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AGR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2 x 625</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1988 &amp; 1989</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2023</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Sizewell B</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PWR</a:t>
                      </a:r>
                      <a:endParaRPr lang="en-GB" sz="1200">
                        <a:effectLst/>
                        <a:latin typeface="Times New Roman"/>
                        <a:ea typeface="Calibri"/>
                      </a:endParaRPr>
                    </a:p>
                  </a:txBody>
                  <a:tcPr marL="68580" marR="68580" marT="0" marB="0" anchor="b"/>
                </a:tc>
                <a:tc>
                  <a:txBody>
                    <a:bodyPr/>
                    <a:lstStyle/>
                    <a:p>
                      <a:pPr>
                        <a:lnSpc>
                          <a:spcPct val="115000"/>
                        </a:lnSpc>
                        <a:spcAft>
                          <a:spcPts val="0"/>
                        </a:spcAft>
                      </a:pPr>
                      <a:r>
                        <a:rPr lang="en-GB" sz="1100">
                          <a:effectLst/>
                        </a:rPr>
                        <a:t>1188</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a:effectLst/>
                        </a:rPr>
                        <a:t>1995</a:t>
                      </a:r>
                      <a:endParaRPr lang="en-GB" sz="1200">
                        <a:effectLst/>
                        <a:latin typeface="Times New Roman"/>
                        <a:ea typeface="Calibri"/>
                      </a:endParaRPr>
                    </a:p>
                  </a:txBody>
                  <a:tcPr marL="68580" marR="68580" marT="0" marB="0" anchor="b"/>
                </a:tc>
                <a:tc>
                  <a:txBody>
                    <a:bodyPr/>
                    <a:lstStyle/>
                    <a:p>
                      <a:pPr algn="ctr">
                        <a:lnSpc>
                          <a:spcPct val="115000"/>
                        </a:lnSpc>
                        <a:spcAft>
                          <a:spcPts val="0"/>
                        </a:spcAft>
                      </a:pPr>
                      <a:r>
                        <a:rPr lang="en-GB" sz="1100" dirty="0" smtClean="0">
                          <a:effectLst/>
                        </a:rPr>
                        <a:t>2035</a:t>
                      </a:r>
                      <a:endParaRPr lang="en-GB" sz="1200" dirty="0">
                        <a:effectLst/>
                        <a:latin typeface="Times New Roman"/>
                        <a:ea typeface="Calibri"/>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Total: 16 units</a:t>
                      </a:r>
                      <a:endParaRPr lang="en-GB" sz="1200">
                        <a:effectLst/>
                        <a:latin typeface="Times New Roman"/>
                        <a:ea typeface="Calibri"/>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pPr>
                        <a:lnSpc>
                          <a:spcPct val="115000"/>
                        </a:lnSpc>
                        <a:spcAft>
                          <a:spcPts val="0"/>
                        </a:spcAft>
                      </a:pPr>
                      <a:r>
                        <a:rPr lang="en-GB" sz="1100">
                          <a:effectLst/>
                        </a:rPr>
                        <a:t>10,038 </a:t>
                      </a:r>
                      <a:endParaRPr lang="en-GB" sz="1200">
                        <a:effectLst/>
                        <a:latin typeface="Times New Roman"/>
                        <a:ea typeface="Calibri"/>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Source: World Nuclear Association</a:t>
                      </a:r>
                      <a:endParaRPr lang="en-GB" sz="1200">
                        <a:effectLst/>
                        <a:latin typeface="Times New Roman"/>
                        <a:ea typeface="Calibri"/>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a:txBody>
                    <a:bodyPr/>
                    <a:lstStyle/>
                    <a:p>
                      <a:pPr>
                        <a:lnSpc>
                          <a:spcPct val="115000"/>
                        </a:lnSpc>
                        <a:spcAft>
                          <a:spcPts val="0"/>
                        </a:spcAft>
                      </a:pPr>
                      <a:r>
                        <a:rPr lang="en-GB" sz="1100">
                          <a:effectLst/>
                        </a:rPr>
                        <a:t>Notes: </a:t>
                      </a:r>
                      <a:endParaRPr lang="en-GB" sz="1200">
                        <a:effectLst/>
                        <a:latin typeface="Times New Roman"/>
                        <a:ea typeface="Calibri"/>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a:txBody>
                    <a:bodyPr/>
                    <a:lstStyle/>
                    <a:p>
                      <a:endParaRPr lang="en-GB" sz="1000">
                        <a:effectLst/>
                        <a:latin typeface="Times New Roman"/>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gridSpan="4">
                  <a:txBody>
                    <a:bodyPr/>
                    <a:lstStyle/>
                    <a:p>
                      <a:pPr>
                        <a:lnSpc>
                          <a:spcPct val="115000"/>
                        </a:lnSpc>
                        <a:spcAft>
                          <a:spcPts val="0"/>
                        </a:spcAft>
                      </a:pPr>
                      <a:r>
                        <a:rPr lang="en-GB" sz="1100">
                          <a:effectLst/>
                        </a:rPr>
                        <a:t>[1] Designed as 2 x 610 MWe but currently running at 70%</a:t>
                      </a:r>
                      <a:endParaRPr lang="en-GB" sz="1200">
                        <a:effectLst/>
                        <a:latin typeface="Times New Roman"/>
                        <a:ea typeface="Calibri"/>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a:endParaRPr>
                    </a:p>
                  </a:txBody>
                  <a:tcPr marL="68580" marR="68580" marT="0" marB="0" anchor="b"/>
                </a:tc>
                <a:tc gridSpan="2">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c hMerge="1">
                  <a:txBody>
                    <a:bodyPr/>
                    <a:lstStyle/>
                    <a:p>
                      <a:endParaRPr lang="en-GB"/>
                    </a:p>
                  </a:txBody>
                  <a:tcPr/>
                </a:tc>
              </a:tr>
              <a:tr h="190500">
                <a:tc gridSpan="6">
                  <a:txBody>
                    <a:bodyPr/>
                    <a:lstStyle/>
                    <a:p>
                      <a:pPr>
                        <a:lnSpc>
                          <a:spcPct val="115000"/>
                        </a:lnSpc>
                        <a:spcAft>
                          <a:spcPts val="0"/>
                        </a:spcAft>
                      </a:pPr>
                      <a:r>
                        <a:rPr lang="en-GB" sz="1100" dirty="0">
                          <a:effectLst/>
                        </a:rPr>
                        <a:t>[2] </a:t>
                      </a:r>
                      <a:r>
                        <a:rPr lang="en-GB" sz="1100" dirty="0" smtClean="0">
                          <a:effectLst/>
                        </a:rPr>
                        <a:t>Latest information on</a:t>
                      </a:r>
                      <a:r>
                        <a:rPr lang="en-GB" sz="1100" baseline="0" dirty="0" smtClean="0">
                          <a:effectLst/>
                        </a:rPr>
                        <a:t> WNA  website</a:t>
                      </a:r>
                      <a:endParaRPr lang="en-GB" sz="1200" dirty="0">
                        <a:effectLst/>
                        <a:latin typeface="Times New Roman"/>
                        <a:ea typeface="Calibri"/>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15000"/>
                        </a:lnSpc>
                        <a:spcAft>
                          <a:spcPts val="1000"/>
                        </a:spcAft>
                      </a:pPr>
                      <a:r>
                        <a:rPr lang="en-GB" sz="1200">
                          <a:effectLst/>
                        </a:rPr>
                        <a:t> </a:t>
                      </a:r>
                      <a:endParaRPr lang="en-GB" sz="1200">
                        <a:effectLst/>
                        <a:latin typeface="Times New Roman"/>
                        <a:ea typeface="Calibri"/>
                      </a:endParaRPr>
                    </a:p>
                  </a:txBody>
                  <a:tcPr marL="0" marR="0" marT="0" marB="0" anchor="ctr"/>
                </a:tc>
              </a:tr>
              <a:tr h="190500">
                <a:tc gridSpan="5">
                  <a:txBody>
                    <a:bodyPr/>
                    <a:lstStyle/>
                    <a:p>
                      <a:pPr>
                        <a:lnSpc>
                          <a:spcPct val="115000"/>
                        </a:lnSpc>
                        <a:spcAft>
                          <a:spcPts val="0"/>
                        </a:spcAft>
                      </a:pPr>
                      <a:r>
                        <a:rPr lang="en-GB" sz="1100">
                          <a:effectLst/>
                        </a:rPr>
                        <a:t> AGR dates given here assume exactly seven years and may be over- or under-estimates. </a:t>
                      </a:r>
                      <a:endParaRPr lang="en-GB" sz="1200">
                        <a:effectLst/>
                      </a:endParaRPr>
                    </a:p>
                    <a:p>
                      <a:pPr>
                        <a:lnSpc>
                          <a:spcPct val="115000"/>
                        </a:lnSpc>
                        <a:spcAft>
                          <a:spcPts val="0"/>
                        </a:spcAft>
                      </a:pPr>
                      <a:r>
                        <a:rPr lang="en-GB" sz="1200">
                          <a:effectLst/>
                        </a:rPr>
                        <a:t>None of the above dates is immutable, but the cost of further life extensions would be significant.</a:t>
                      </a:r>
                      <a:endParaRPr lang="en-GB" sz="1200">
                        <a:effectLst/>
                        <a:latin typeface="Times New Roman"/>
                        <a:ea typeface="Calibri"/>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nSpc>
                          <a:spcPct val="115000"/>
                        </a:lnSpc>
                        <a:spcAft>
                          <a:spcPts val="1000"/>
                        </a:spcAft>
                      </a:pPr>
                      <a:r>
                        <a:rPr lang="en-GB" sz="1200" dirty="0">
                          <a:effectLst/>
                        </a:rPr>
                        <a:t> </a:t>
                      </a:r>
                      <a:endParaRPr lang="en-GB" sz="1200" dirty="0">
                        <a:effectLst/>
                        <a:latin typeface="Times New Roman"/>
                        <a:ea typeface="Calibri"/>
                      </a:endParaRPr>
                    </a:p>
                  </a:txBody>
                  <a:tcPr marL="0" marR="0" marT="0" marB="0" anchor="ctr"/>
                </a:tc>
                <a:tc hMerge="1">
                  <a:txBody>
                    <a:bodyPr/>
                    <a:lstStyle/>
                    <a:p>
                      <a:endParaRPr lang="en-GB"/>
                    </a:p>
                  </a:txBody>
                  <a:tcPr/>
                </a:tc>
              </a:tr>
            </a:tbl>
          </a:graphicData>
        </a:graphic>
      </p:graphicFrame>
      <p:sp>
        <p:nvSpPr>
          <p:cNvPr id="5" name="Rectangle 1"/>
          <p:cNvSpPr>
            <a:spLocks noChangeArrowheads="1"/>
          </p:cNvSpPr>
          <p:nvPr/>
        </p:nvSpPr>
        <p:spPr bwMode="auto">
          <a:xfrm>
            <a:off x="823913" y="1795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itchFamily="34" charset="0"/>
                <a:cs typeface="Arial" pitchFamily="34" charset="0"/>
              </a:rPr>
              <a:t/>
            </a:r>
            <a:br>
              <a:rPr kumimoji="0" lang="en-GB" altLang="en-US" sz="1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823913" y="1795463"/>
            <a:ext cx="3017837"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823913" y="1907302"/>
            <a:ext cx="11079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sng" strike="noStrike" cap="none" normalizeH="0" baseline="30000" dirty="0" smtClean="0">
                <a:ln>
                  <a:noFill/>
                </a:ln>
                <a:solidFill>
                  <a:srgbClr val="800080"/>
                </a:solidFill>
                <a:effectLst/>
                <a:latin typeface="Times New Roman" pitchFamily="18" charset="0"/>
                <a:ea typeface="Calibri" pitchFamily="34" charset="0"/>
                <a:cs typeface="Times New Roman" pitchFamily="18" charset="0"/>
                <a:hlinkClick r:id="rId2"/>
              </a:rPr>
              <a:t>[</a:t>
            </a:r>
            <a:r>
              <a:rPr kumimoji="0" lang="en-GB" altLang="en-US" sz="1000" b="0" i="0" u="sng" strike="noStrike" cap="none" normalizeH="0" baseline="30000" dirty="0" smtClean="0" bmk="">
                <a:ln>
                  <a:noFill/>
                </a:ln>
                <a:solidFill>
                  <a:srgbClr val="800080"/>
                </a:solidFill>
                <a:effectLst/>
                <a:latin typeface="Times New Roman" pitchFamily="18" charset="0"/>
                <a:ea typeface="Calibri" pitchFamily="34" charset="0"/>
                <a:cs typeface="Times New Roman" pitchFamily="18" charset="0"/>
                <a:hlinkClick r:id="rId2"/>
              </a:rPr>
              <a:t>1]</a:t>
            </a:r>
            <a:r>
              <a:rPr kumimoji="0" lang="en-GB" alt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alt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a:rPr>
              <a:t>http://</a:t>
            </a:r>
            <a:r>
              <a:rPr kumimoji="0" lang="en-GB" alt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25707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706090"/>
          </a:xfrm>
        </p:spPr>
        <p:txBody>
          <a:bodyPr>
            <a:normAutofit/>
          </a:bodyPr>
          <a:lstStyle/>
          <a:p>
            <a:r>
              <a:rPr kumimoji="0" lang="en-US" altLang="en-US" sz="3600" b="1" i="0" u="none" strike="noStrike" cap="none" normalizeH="0" baseline="0" dirty="0" smtClean="0">
                <a:ln>
                  <a:noFill/>
                </a:ln>
                <a:solidFill>
                  <a:schemeClr val="tx1"/>
                </a:solidFill>
                <a:effectLst/>
                <a:latin typeface="Arial" pitchFamily="34" charset="0"/>
                <a:cs typeface="Arial" pitchFamily="34" charset="0"/>
              </a:rPr>
              <a:t>Power reactors planned and proposed</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4327624"/>
              </p:ext>
            </p:extLst>
          </p:nvPr>
        </p:nvGraphicFramePr>
        <p:xfrm>
          <a:off x="539552" y="836712"/>
          <a:ext cx="8064896" cy="5960265"/>
        </p:xfrm>
        <a:graphic>
          <a:graphicData uri="http://schemas.openxmlformats.org/drawingml/2006/table">
            <a:tbl>
              <a:tblPr/>
              <a:tblGrid>
                <a:gridCol w="1224134"/>
                <a:gridCol w="1080122"/>
                <a:gridCol w="576062"/>
                <a:gridCol w="1440160"/>
                <a:gridCol w="648072"/>
                <a:gridCol w="1368152"/>
                <a:gridCol w="576064"/>
                <a:gridCol w="1152130"/>
              </a:tblGrid>
              <a:tr h="535385">
                <a:tc>
                  <a:txBody>
                    <a:bodyPr/>
                    <a:lstStyle/>
                    <a:p>
                      <a:pPr algn="ctr"/>
                      <a:r>
                        <a:rPr lang="en-GB" sz="1600" u="sng" dirty="0"/>
                        <a:t>Proponent</a:t>
                      </a:r>
                    </a:p>
                  </a:txBody>
                  <a:tcPr marL="5231" marR="5231" marT="5231" marB="5231" anchor="ctr">
                    <a:lnL>
                      <a:noFill/>
                    </a:lnL>
                    <a:lnR>
                      <a:noFill/>
                    </a:lnR>
                    <a:lnT>
                      <a:noFill/>
                    </a:lnT>
                    <a:lnB>
                      <a:noFill/>
                    </a:lnB>
                  </a:tcPr>
                </a:tc>
                <a:tc gridSpan="2">
                  <a:txBody>
                    <a:bodyPr/>
                    <a:lstStyle/>
                    <a:p>
                      <a:pPr algn="ctr"/>
                      <a:r>
                        <a:rPr lang="en-GB" sz="1600" u="sng" dirty="0"/>
                        <a:t>Site</a:t>
                      </a:r>
                    </a:p>
                  </a:txBody>
                  <a:tcPr marL="5231" marR="5231" marT="5231" marB="5231" anchor="ctr">
                    <a:lnL>
                      <a:noFill/>
                    </a:lnL>
                    <a:lnR>
                      <a:noFill/>
                    </a:lnR>
                    <a:lnT>
                      <a:noFill/>
                    </a:lnT>
                    <a:lnB>
                      <a:noFill/>
                    </a:lnB>
                  </a:tcPr>
                </a:tc>
                <a:tc hMerge="1">
                  <a:txBody>
                    <a:bodyPr/>
                    <a:lstStyle/>
                    <a:p>
                      <a:pPr algn="ctr"/>
                      <a:endParaRPr lang="en-GB" sz="1600"/>
                    </a:p>
                  </a:txBody>
                  <a:tcPr marL="5231" marR="5231" marT="5231" marB="5231" anchor="ctr">
                    <a:lnL>
                      <a:noFill/>
                    </a:lnL>
                    <a:lnR>
                      <a:noFill/>
                    </a:lnR>
                    <a:lnT>
                      <a:noFill/>
                    </a:lnT>
                    <a:lnB>
                      <a:noFill/>
                    </a:lnB>
                  </a:tcPr>
                </a:tc>
                <a:tc>
                  <a:txBody>
                    <a:bodyPr/>
                    <a:lstStyle/>
                    <a:p>
                      <a:pPr algn="ctr"/>
                      <a:r>
                        <a:rPr lang="en-GB" sz="1600" u="sng" dirty="0"/>
                        <a:t>Locality</a:t>
                      </a:r>
                    </a:p>
                  </a:txBody>
                  <a:tcPr marL="5231" marR="5231" marT="5231" marB="5231" anchor="ctr">
                    <a:lnL>
                      <a:noFill/>
                    </a:lnL>
                    <a:lnR>
                      <a:noFill/>
                    </a:lnR>
                    <a:lnT>
                      <a:noFill/>
                    </a:lnT>
                    <a:lnB>
                      <a:noFill/>
                    </a:lnB>
                  </a:tcPr>
                </a:tc>
                <a:tc>
                  <a:txBody>
                    <a:bodyPr/>
                    <a:lstStyle/>
                    <a:p>
                      <a:pPr algn="ctr"/>
                      <a:r>
                        <a:rPr lang="en-GB" sz="1600" u="sng" dirty="0"/>
                        <a:t>Type</a:t>
                      </a:r>
                    </a:p>
                  </a:txBody>
                  <a:tcPr marL="5231" marR="5231" marT="5231" marB="5231" anchor="ctr">
                    <a:lnL>
                      <a:noFill/>
                    </a:lnL>
                    <a:lnR>
                      <a:noFill/>
                    </a:lnR>
                    <a:lnT>
                      <a:noFill/>
                    </a:lnT>
                    <a:lnB>
                      <a:noFill/>
                    </a:lnB>
                  </a:tcPr>
                </a:tc>
                <a:tc>
                  <a:txBody>
                    <a:bodyPr/>
                    <a:lstStyle/>
                    <a:p>
                      <a:pPr algn="ctr"/>
                      <a:r>
                        <a:rPr lang="en-GB" sz="1600" u="sng" dirty="0"/>
                        <a:t>Capacity </a:t>
                      </a:r>
                      <a:br>
                        <a:rPr lang="en-GB" sz="1600" u="sng" dirty="0"/>
                      </a:br>
                      <a:r>
                        <a:rPr lang="en-GB" sz="1600" dirty="0"/>
                        <a:t>(</a:t>
                      </a:r>
                      <a:r>
                        <a:rPr lang="en-GB" sz="1600" dirty="0" err="1"/>
                        <a:t>MWe</a:t>
                      </a:r>
                      <a:r>
                        <a:rPr lang="en-GB" sz="1600" dirty="0"/>
                        <a:t> gross)</a:t>
                      </a:r>
                    </a:p>
                  </a:txBody>
                  <a:tcPr marL="5231" marR="5231" marT="5231" marB="5231" anchor="ctr">
                    <a:lnL>
                      <a:noFill/>
                    </a:lnL>
                    <a:lnR>
                      <a:noFill/>
                    </a:lnR>
                    <a:lnT>
                      <a:noFill/>
                    </a:lnT>
                    <a:lnB>
                      <a:noFill/>
                    </a:lnB>
                  </a:tcPr>
                </a:tc>
                <a:tc>
                  <a:txBody>
                    <a:bodyPr/>
                    <a:lstStyle/>
                    <a:p>
                      <a:pPr algn="ctr"/>
                      <a:endParaRPr lang="en-GB" sz="1600" dirty="0"/>
                    </a:p>
                  </a:txBody>
                  <a:tcPr marL="5231" marR="5231" marT="5231" marB="5231" anchor="ctr">
                    <a:lnL>
                      <a:noFill/>
                    </a:lnL>
                    <a:lnR>
                      <a:noFill/>
                    </a:lnR>
                    <a:lnT>
                      <a:noFill/>
                    </a:lnT>
                    <a:lnB>
                      <a:noFill/>
                    </a:lnB>
                  </a:tcPr>
                </a:tc>
                <a:tc>
                  <a:txBody>
                    <a:bodyPr/>
                    <a:lstStyle/>
                    <a:p>
                      <a:pPr algn="ctr"/>
                      <a:r>
                        <a:rPr lang="en-GB" sz="1600" u="sng" dirty="0" smtClean="0"/>
                        <a:t>Planned Start-up</a:t>
                      </a:r>
                      <a:endParaRPr lang="en-GB" sz="1600" u="sng" dirty="0"/>
                    </a:p>
                  </a:txBody>
                  <a:tcPr marL="5231" marR="5231" marT="5231" marB="5231" anchor="ctr">
                    <a:lnL>
                      <a:noFill/>
                    </a:lnL>
                    <a:lnR>
                      <a:noFill/>
                    </a:lnR>
                    <a:lnT>
                      <a:noFill/>
                    </a:lnT>
                    <a:lnB>
                      <a:noFill/>
                    </a:lnB>
                  </a:tcPr>
                </a:tc>
              </a:tr>
              <a:tr h="535385">
                <a:tc>
                  <a:txBody>
                    <a:bodyPr/>
                    <a:lstStyle/>
                    <a:p>
                      <a:pPr algn="ctr">
                        <a:lnSpc>
                          <a:spcPts val="800"/>
                        </a:lnSpc>
                      </a:pPr>
                      <a:r>
                        <a:rPr lang="en-GB" sz="1600" dirty="0"/>
                        <a:t>EDF </a:t>
                      </a:r>
                      <a:r>
                        <a:rPr lang="en-GB" sz="1600" dirty="0" smtClean="0"/>
                        <a:t>Energy</a:t>
                      </a:r>
                      <a:endParaRPr lang="en-GB" sz="1600" dirty="0"/>
                    </a:p>
                  </a:txBody>
                  <a:tcPr marL="5231" marR="5231" marT="5231" marB="5231" anchor="ctr">
                    <a:lnL>
                      <a:noFill/>
                    </a:lnL>
                    <a:lnR>
                      <a:noFill/>
                    </a:lnR>
                    <a:lnT>
                      <a:noFill/>
                    </a:lnT>
                    <a:lnB>
                      <a:noFill/>
                    </a:lnB>
                  </a:tcPr>
                </a:tc>
                <a:tc gridSpan="2">
                  <a:txBody>
                    <a:bodyPr/>
                    <a:lstStyle/>
                    <a:p>
                      <a:pPr algn="ctr">
                        <a:lnSpc>
                          <a:spcPts val="800"/>
                        </a:lnSpc>
                      </a:pPr>
                      <a:r>
                        <a:rPr lang="en-GB" sz="1600" dirty="0" err="1"/>
                        <a:t>Hinkley</a:t>
                      </a:r>
                      <a:r>
                        <a:rPr lang="en-GB" sz="1600" dirty="0"/>
                        <a:t> Point C-1</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Somerset</a:t>
                      </a:r>
                    </a:p>
                  </a:txBody>
                  <a:tcPr marL="5231" marR="5231" marT="5231" marB="5231" anchor="ctr">
                    <a:lnL>
                      <a:noFill/>
                    </a:lnL>
                    <a:lnR>
                      <a:noFill/>
                    </a:lnR>
                    <a:lnT>
                      <a:noFill/>
                    </a:lnT>
                    <a:lnB>
                      <a:noFill/>
                    </a:lnB>
                  </a:tcPr>
                </a:tc>
                <a:tc>
                  <a:txBody>
                    <a:bodyPr/>
                    <a:lstStyle/>
                    <a:p>
                      <a:pPr algn="ctr">
                        <a:lnSpc>
                          <a:spcPts val="800"/>
                        </a:lnSpc>
                      </a:pPr>
                      <a:r>
                        <a:rPr lang="en-GB" sz="1600" dirty="0"/>
                        <a:t>EPR</a:t>
                      </a:r>
                    </a:p>
                  </a:txBody>
                  <a:tcPr marL="5231" marR="5231" marT="5231" marB="5231" anchor="ctr">
                    <a:lnL>
                      <a:noFill/>
                    </a:lnL>
                    <a:lnR>
                      <a:noFill/>
                    </a:lnR>
                    <a:lnT>
                      <a:noFill/>
                    </a:lnT>
                    <a:lnB>
                      <a:noFill/>
                    </a:lnB>
                  </a:tcPr>
                </a:tc>
                <a:tc>
                  <a:txBody>
                    <a:bodyPr/>
                    <a:lstStyle/>
                    <a:p>
                      <a:pPr algn="ctr">
                        <a:lnSpc>
                          <a:spcPts val="800"/>
                        </a:lnSpc>
                      </a:pPr>
                      <a:r>
                        <a:rPr lang="en-GB" sz="1600" dirty="0"/>
                        <a:t>1670</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2023</a:t>
                      </a:r>
                    </a:p>
                  </a:txBody>
                  <a:tcPr marL="5231" marR="5231" marT="5231" marB="5231" anchor="ctr">
                    <a:lnL>
                      <a:noFill/>
                    </a:lnL>
                    <a:lnR>
                      <a:noFill/>
                    </a:lnR>
                    <a:lnT>
                      <a:noFill/>
                    </a:lnT>
                    <a:lnB>
                      <a:noFill/>
                    </a:lnB>
                  </a:tcPr>
                </a:tc>
              </a:tr>
              <a:tr h="369391">
                <a:tc>
                  <a:txBody>
                    <a:bodyPr/>
                    <a:lstStyle/>
                    <a:p>
                      <a:pPr algn="ctr">
                        <a:lnSpc>
                          <a:spcPts val="800"/>
                        </a:lnSpc>
                      </a:pPr>
                      <a:r>
                        <a:rPr lang="en-GB" sz="1600" dirty="0"/>
                        <a:t> </a:t>
                      </a:r>
                    </a:p>
                  </a:txBody>
                  <a:tcPr marL="5231" marR="5231" marT="5231" marB="5231" anchor="ctr">
                    <a:lnL>
                      <a:noFill/>
                    </a:lnL>
                    <a:lnR>
                      <a:noFill/>
                    </a:lnR>
                    <a:lnT>
                      <a:noFill/>
                    </a:lnT>
                    <a:lnB>
                      <a:noFill/>
                    </a:lnB>
                  </a:tcPr>
                </a:tc>
                <a:tc gridSpan="2">
                  <a:txBody>
                    <a:bodyPr/>
                    <a:lstStyle/>
                    <a:p>
                      <a:pPr algn="ctr">
                        <a:lnSpc>
                          <a:spcPts val="800"/>
                        </a:lnSpc>
                      </a:pPr>
                      <a:r>
                        <a:rPr lang="en-GB" sz="1600" dirty="0" err="1"/>
                        <a:t>Hinkley</a:t>
                      </a:r>
                      <a:r>
                        <a:rPr lang="en-GB" sz="1600" dirty="0"/>
                        <a:t> Point C-2</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a:t>EPR</a:t>
                      </a:r>
                    </a:p>
                  </a:txBody>
                  <a:tcPr marL="5231" marR="5231" marT="5231" marB="5231" anchor="ctr">
                    <a:lnL>
                      <a:noFill/>
                    </a:lnL>
                    <a:lnR>
                      <a:noFill/>
                    </a:lnR>
                    <a:lnT>
                      <a:noFill/>
                    </a:lnT>
                    <a:lnB>
                      <a:noFill/>
                    </a:lnB>
                  </a:tcPr>
                </a:tc>
                <a:tc>
                  <a:txBody>
                    <a:bodyPr/>
                    <a:lstStyle/>
                    <a:p>
                      <a:pPr algn="ctr">
                        <a:lnSpc>
                          <a:spcPts val="800"/>
                        </a:lnSpc>
                      </a:pPr>
                      <a:r>
                        <a:rPr lang="en-GB" sz="1600"/>
                        <a:t>1670</a:t>
                      </a:r>
                    </a:p>
                  </a:txBody>
                  <a:tcPr marL="5231" marR="5231" marT="5231" marB="5231" anchor="ctr">
                    <a:lnL>
                      <a:noFill/>
                    </a:lnL>
                    <a:lnR>
                      <a:noFill/>
                    </a:lnR>
                    <a:lnT>
                      <a:noFill/>
                    </a:lnT>
                    <a:lnB>
                      <a:noFill/>
                    </a:lnB>
                  </a:tcPr>
                </a:tc>
                <a:tc>
                  <a:txBody>
                    <a:bodyPr/>
                    <a:lstStyle/>
                    <a:p>
                      <a:pPr algn="ctr">
                        <a:lnSpc>
                          <a:spcPts val="800"/>
                        </a:lnSpc>
                      </a:pPr>
                      <a:r>
                        <a:rPr lang="en-GB" sz="1600"/>
                        <a:t> </a:t>
                      </a:r>
                    </a:p>
                  </a:txBody>
                  <a:tcPr marL="5231" marR="5231" marT="5231" marB="5231" anchor="ctr">
                    <a:lnL>
                      <a:noFill/>
                    </a:lnL>
                    <a:lnR>
                      <a:noFill/>
                    </a:lnR>
                    <a:lnT>
                      <a:noFill/>
                    </a:lnT>
                    <a:lnB>
                      <a:noFill/>
                    </a:lnB>
                  </a:tcPr>
                </a:tc>
                <a:tc>
                  <a:txBody>
                    <a:bodyPr/>
                    <a:lstStyle/>
                    <a:p>
                      <a:pPr algn="ctr">
                        <a:lnSpc>
                          <a:spcPts val="800"/>
                        </a:lnSpc>
                      </a:pPr>
                      <a:r>
                        <a:rPr lang="en-GB" sz="1600"/>
                        <a:t>2024</a:t>
                      </a:r>
                    </a:p>
                  </a:txBody>
                  <a:tcPr marL="5231" marR="5231" marT="5231" marB="5231" anchor="ctr">
                    <a:lnL>
                      <a:noFill/>
                    </a:lnL>
                    <a:lnR>
                      <a:noFill/>
                    </a:lnR>
                    <a:lnT>
                      <a:noFill/>
                    </a:lnT>
                    <a:lnB>
                      <a:noFill/>
                    </a:lnB>
                  </a:tcPr>
                </a:tc>
              </a:tr>
              <a:tr h="360040">
                <a:tc>
                  <a:txBody>
                    <a:bodyPr/>
                    <a:lstStyle/>
                    <a:p>
                      <a:pPr algn="ctr">
                        <a:lnSpc>
                          <a:spcPts val="800"/>
                        </a:lnSpc>
                      </a:pPr>
                      <a:r>
                        <a:rPr lang="en-GB" sz="1600" dirty="0"/>
                        <a:t>EDF </a:t>
                      </a:r>
                      <a:r>
                        <a:rPr lang="en-GB" sz="1600" dirty="0" smtClean="0"/>
                        <a:t>Energy</a:t>
                      </a:r>
                      <a:endParaRPr lang="en-GB" sz="1600" dirty="0"/>
                    </a:p>
                  </a:txBody>
                  <a:tcPr marL="5231" marR="5231" marT="5231" marB="5231" anchor="ctr">
                    <a:lnL>
                      <a:noFill/>
                    </a:lnL>
                    <a:lnR>
                      <a:noFill/>
                    </a:lnR>
                    <a:lnT>
                      <a:noFill/>
                    </a:lnT>
                    <a:lnB>
                      <a:noFill/>
                    </a:lnB>
                  </a:tcPr>
                </a:tc>
                <a:tc gridSpan="2">
                  <a:txBody>
                    <a:bodyPr/>
                    <a:lstStyle/>
                    <a:p>
                      <a:pPr algn="ctr">
                        <a:lnSpc>
                          <a:spcPts val="800"/>
                        </a:lnSpc>
                      </a:pPr>
                      <a:r>
                        <a:rPr lang="en-GB" sz="1600" dirty="0"/>
                        <a:t>Sizewell C-1</a:t>
                      </a:r>
                    </a:p>
                  </a:txBody>
                  <a:tcPr marL="5231" marR="5231" marT="5231" marB="5231" anchor="ctr">
                    <a:lnL>
                      <a:noFill/>
                    </a:lnL>
                    <a:lnR>
                      <a:noFill/>
                    </a:lnR>
                    <a:lnT>
                      <a:noFill/>
                    </a:lnT>
                    <a:lnB>
                      <a:noFill/>
                    </a:lnB>
                  </a:tcPr>
                </a:tc>
                <a:tc hMerge="1">
                  <a:txBody>
                    <a:bodyPr/>
                    <a:lstStyle/>
                    <a:p>
                      <a:pPr algn="ctr"/>
                      <a:endParaRPr lang="en-GB" sz="1600"/>
                    </a:p>
                  </a:txBody>
                  <a:tcPr marL="5231" marR="5231" marT="5231" marB="5231" anchor="ctr">
                    <a:lnL>
                      <a:noFill/>
                    </a:lnL>
                    <a:lnR>
                      <a:noFill/>
                    </a:lnR>
                    <a:lnT>
                      <a:noFill/>
                    </a:lnT>
                    <a:lnB>
                      <a:noFill/>
                    </a:lnB>
                  </a:tcPr>
                </a:tc>
                <a:tc>
                  <a:txBody>
                    <a:bodyPr/>
                    <a:lstStyle/>
                    <a:p>
                      <a:pPr algn="ctr">
                        <a:lnSpc>
                          <a:spcPts val="800"/>
                        </a:lnSpc>
                      </a:pPr>
                      <a:r>
                        <a:rPr lang="en-GB" sz="1600" dirty="0"/>
                        <a:t>Suffolk</a:t>
                      </a:r>
                    </a:p>
                  </a:txBody>
                  <a:tcPr marL="5231" marR="5231" marT="5231" marB="5231" anchor="ctr">
                    <a:lnL>
                      <a:noFill/>
                    </a:lnL>
                    <a:lnR>
                      <a:noFill/>
                    </a:lnR>
                    <a:lnT>
                      <a:noFill/>
                    </a:lnT>
                    <a:lnB>
                      <a:noFill/>
                    </a:lnB>
                  </a:tcPr>
                </a:tc>
                <a:tc>
                  <a:txBody>
                    <a:bodyPr/>
                    <a:lstStyle/>
                    <a:p>
                      <a:pPr algn="ctr">
                        <a:lnSpc>
                          <a:spcPts val="800"/>
                        </a:lnSpc>
                      </a:pPr>
                      <a:r>
                        <a:rPr lang="en-GB" sz="1600"/>
                        <a:t>EPR</a:t>
                      </a:r>
                    </a:p>
                  </a:txBody>
                  <a:tcPr marL="5231" marR="5231" marT="5231" marB="5231" anchor="ctr">
                    <a:lnL>
                      <a:noFill/>
                    </a:lnL>
                    <a:lnR>
                      <a:noFill/>
                    </a:lnR>
                    <a:lnT>
                      <a:noFill/>
                    </a:lnT>
                    <a:lnB>
                      <a:noFill/>
                    </a:lnB>
                  </a:tcPr>
                </a:tc>
                <a:tc>
                  <a:txBody>
                    <a:bodyPr/>
                    <a:lstStyle/>
                    <a:p>
                      <a:pPr algn="ctr">
                        <a:lnSpc>
                          <a:spcPts val="800"/>
                        </a:lnSpc>
                      </a:pPr>
                      <a:r>
                        <a:rPr lang="en-GB" sz="1600"/>
                        <a:t>1670</a:t>
                      </a:r>
                    </a:p>
                  </a:txBody>
                  <a:tcPr marL="5231" marR="5231" marT="5231" marB="5231" anchor="ctr">
                    <a:lnL>
                      <a:noFill/>
                    </a:lnL>
                    <a:lnR>
                      <a:noFill/>
                    </a:lnR>
                    <a:lnT>
                      <a:noFill/>
                    </a:lnT>
                    <a:lnB>
                      <a:noFill/>
                    </a:lnB>
                  </a:tcPr>
                </a:tc>
                <a:tc>
                  <a:txBody>
                    <a:bodyPr/>
                    <a:lstStyle/>
                    <a:p>
                      <a:pPr algn="ctr">
                        <a:lnSpc>
                          <a:spcPts val="800"/>
                        </a:lnSpc>
                      </a:pPr>
                      <a:r>
                        <a:rPr lang="en-GB" sz="1600"/>
                        <a:t> </a:t>
                      </a:r>
                    </a:p>
                  </a:txBody>
                  <a:tcPr marL="5231" marR="5231" marT="5231" marB="5231" anchor="ctr">
                    <a:lnL>
                      <a:noFill/>
                    </a:lnL>
                    <a:lnR>
                      <a:noFill/>
                    </a:lnR>
                    <a:lnT>
                      <a:noFill/>
                    </a:lnT>
                    <a:lnB>
                      <a:noFill/>
                    </a:lnB>
                  </a:tcPr>
                </a:tc>
                <a:tc>
                  <a:txBody>
                    <a:bodyPr/>
                    <a:lstStyle/>
                    <a:p>
                      <a:pPr algn="ctr">
                        <a:lnSpc>
                          <a:spcPts val="800"/>
                        </a:lnSpc>
                      </a:pPr>
                      <a:r>
                        <a:rPr lang="en-GB" sz="1600"/>
                        <a:t>?</a:t>
                      </a:r>
                    </a:p>
                  </a:txBody>
                  <a:tcPr marL="5231" marR="5231" marT="5231" marB="5231" anchor="ctr">
                    <a:lnL>
                      <a:noFill/>
                    </a:lnL>
                    <a:lnR>
                      <a:noFill/>
                    </a:lnR>
                    <a:lnT>
                      <a:noFill/>
                    </a:lnT>
                    <a:lnB>
                      <a:noFill/>
                    </a:lnB>
                  </a:tcPr>
                </a:tc>
              </a:tr>
              <a:tr h="273314">
                <a:tc>
                  <a:txBody>
                    <a:bodyPr/>
                    <a:lstStyle/>
                    <a:p>
                      <a:pPr algn="ctr">
                        <a:lnSpc>
                          <a:spcPts val="800"/>
                        </a:lnSpc>
                      </a:pPr>
                      <a:r>
                        <a:rPr lang="en-GB" sz="1600" dirty="0"/>
                        <a:t> </a:t>
                      </a:r>
                    </a:p>
                  </a:txBody>
                  <a:tcPr marL="5231" marR="5231" marT="5231" marB="5231" anchor="ctr">
                    <a:lnL>
                      <a:noFill/>
                    </a:lnL>
                    <a:lnR>
                      <a:noFill/>
                    </a:lnR>
                    <a:lnT>
                      <a:noFill/>
                    </a:lnT>
                    <a:lnB>
                      <a:noFill/>
                    </a:lnB>
                  </a:tcPr>
                </a:tc>
                <a:tc gridSpan="2">
                  <a:txBody>
                    <a:bodyPr/>
                    <a:lstStyle/>
                    <a:p>
                      <a:pPr algn="ctr">
                        <a:lnSpc>
                          <a:spcPts val="800"/>
                        </a:lnSpc>
                      </a:pPr>
                      <a:r>
                        <a:rPr lang="en-GB" sz="1600" dirty="0"/>
                        <a:t>Sizewell C-2</a:t>
                      </a:r>
                    </a:p>
                  </a:txBody>
                  <a:tcPr marL="5231" marR="5231" marT="5231" marB="5231" anchor="ctr">
                    <a:lnL>
                      <a:noFill/>
                    </a:lnL>
                    <a:lnR>
                      <a:noFill/>
                    </a:lnR>
                    <a:lnT>
                      <a:noFill/>
                    </a:lnT>
                    <a:lnB>
                      <a:noFill/>
                    </a:lnB>
                  </a:tcPr>
                </a:tc>
                <a:tc hMerge="1">
                  <a:txBody>
                    <a:bodyPr/>
                    <a:lstStyle/>
                    <a:p>
                      <a:pPr algn="ctr"/>
                      <a:endParaRPr lang="en-GB" sz="1600"/>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EPR</a:t>
                      </a:r>
                    </a:p>
                  </a:txBody>
                  <a:tcPr marL="5231" marR="5231" marT="5231" marB="5231" anchor="ctr">
                    <a:lnL>
                      <a:noFill/>
                    </a:lnL>
                    <a:lnR>
                      <a:noFill/>
                    </a:lnR>
                    <a:lnT>
                      <a:noFill/>
                    </a:lnT>
                    <a:lnB>
                      <a:noFill/>
                    </a:lnB>
                  </a:tcPr>
                </a:tc>
                <a:tc>
                  <a:txBody>
                    <a:bodyPr/>
                    <a:lstStyle/>
                    <a:p>
                      <a:pPr algn="ctr">
                        <a:lnSpc>
                          <a:spcPts val="800"/>
                        </a:lnSpc>
                      </a:pPr>
                      <a:r>
                        <a:rPr lang="en-GB" sz="1600"/>
                        <a:t>1670</a:t>
                      </a:r>
                    </a:p>
                  </a:txBody>
                  <a:tcPr marL="5231" marR="5231" marT="5231" marB="5231" anchor="ctr">
                    <a:lnL>
                      <a:noFill/>
                    </a:lnL>
                    <a:lnR>
                      <a:noFill/>
                    </a:lnR>
                    <a:lnT>
                      <a:noFill/>
                    </a:lnT>
                    <a:lnB>
                      <a:noFill/>
                    </a:lnB>
                  </a:tcPr>
                </a:tc>
                <a:tc>
                  <a:txBody>
                    <a:bodyPr/>
                    <a:lstStyle/>
                    <a:p>
                      <a:pPr algn="ctr">
                        <a:lnSpc>
                          <a:spcPts val="800"/>
                        </a:lnSpc>
                      </a:pPr>
                      <a:r>
                        <a:rPr lang="en-GB" sz="1600"/>
                        <a:t> </a:t>
                      </a:r>
                    </a:p>
                  </a:txBody>
                  <a:tcPr marL="5231" marR="5231" marT="5231" marB="5231" anchor="ctr">
                    <a:lnL>
                      <a:noFill/>
                    </a:lnL>
                    <a:lnR>
                      <a:noFill/>
                    </a:lnR>
                    <a:lnT>
                      <a:noFill/>
                    </a:lnT>
                    <a:lnB>
                      <a:noFill/>
                    </a:lnB>
                  </a:tcPr>
                </a:tc>
                <a:tc>
                  <a:txBody>
                    <a:bodyPr/>
                    <a:lstStyle/>
                    <a:p>
                      <a:pPr algn="ctr">
                        <a:lnSpc>
                          <a:spcPts val="800"/>
                        </a:lnSpc>
                      </a:pPr>
                      <a:r>
                        <a:rPr lang="en-GB" sz="1600"/>
                        <a:t>?</a:t>
                      </a:r>
                    </a:p>
                  </a:txBody>
                  <a:tcPr marL="5231" marR="5231" marT="5231" marB="5231" anchor="ctr">
                    <a:lnL>
                      <a:noFill/>
                    </a:lnL>
                    <a:lnR>
                      <a:noFill/>
                    </a:lnR>
                    <a:lnT>
                      <a:noFill/>
                    </a:lnT>
                    <a:lnB>
                      <a:noFill/>
                    </a:lnB>
                  </a:tcPr>
                </a:tc>
              </a:tr>
              <a:tr h="374758">
                <a:tc>
                  <a:txBody>
                    <a:bodyPr/>
                    <a:lstStyle/>
                    <a:p>
                      <a:pPr algn="ctr">
                        <a:lnSpc>
                          <a:spcPts val="800"/>
                        </a:lnSpc>
                      </a:pPr>
                      <a:r>
                        <a:rPr lang="en-GB" sz="1600" dirty="0"/>
                        <a:t>Horizon</a:t>
                      </a:r>
                    </a:p>
                  </a:txBody>
                  <a:tcPr marL="5231" marR="5231" marT="5231" marB="5231" anchor="ctr">
                    <a:lnL>
                      <a:noFill/>
                    </a:lnL>
                    <a:lnR>
                      <a:noFill/>
                    </a:lnR>
                    <a:lnT>
                      <a:noFill/>
                    </a:lnT>
                    <a:lnB>
                      <a:noFill/>
                    </a:lnB>
                  </a:tcPr>
                </a:tc>
                <a:tc gridSpan="2">
                  <a:txBody>
                    <a:bodyPr/>
                    <a:lstStyle/>
                    <a:p>
                      <a:pPr algn="ctr">
                        <a:lnSpc>
                          <a:spcPts val="800"/>
                        </a:lnSpc>
                      </a:pPr>
                      <a:r>
                        <a:rPr lang="en-GB" sz="1600" dirty="0" err="1"/>
                        <a:t>Wylfa</a:t>
                      </a:r>
                      <a:r>
                        <a:rPr lang="en-GB" sz="1600" dirty="0"/>
                        <a:t> </a:t>
                      </a:r>
                      <a:r>
                        <a:rPr lang="en-GB" sz="1600" dirty="0" err="1"/>
                        <a:t>Newydd</a:t>
                      </a:r>
                      <a:r>
                        <a:rPr lang="en-GB" sz="1600" dirty="0"/>
                        <a:t> 1</a:t>
                      </a:r>
                    </a:p>
                  </a:txBody>
                  <a:tcPr marL="5231" marR="5231" marT="5231" marB="5231" anchor="ctr">
                    <a:lnL>
                      <a:noFill/>
                    </a:lnL>
                    <a:lnR>
                      <a:noFill/>
                    </a:lnR>
                    <a:lnT>
                      <a:noFill/>
                    </a:lnT>
                    <a:lnB>
                      <a:noFill/>
                    </a:lnB>
                  </a:tcPr>
                </a:tc>
                <a:tc hMerge="1">
                  <a:txBody>
                    <a:bodyPr/>
                    <a:lstStyle/>
                    <a:p>
                      <a:pPr algn="ctr"/>
                      <a:endParaRPr lang="en-GB" sz="1600"/>
                    </a:p>
                  </a:txBody>
                  <a:tcPr marL="5231" marR="5231" marT="5231" marB="5231" anchor="ctr">
                    <a:lnL>
                      <a:noFill/>
                    </a:lnL>
                    <a:lnR>
                      <a:noFill/>
                    </a:lnR>
                    <a:lnT>
                      <a:noFill/>
                    </a:lnT>
                    <a:lnB>
                      <a:noFill/>
                    </a:lnB>
                  </a:tcPr>
                </a:tc>
                <a:tc>
                  <a:txBody>
                    <a:bodyPr/>
                    <a:lstStyle/>
                    <a:p>
                      <a:pPr algn="ctr">
                        <a:lnSpc>
                          <a:spcPts val="800"/>
                        </a:lnSpc>
                      </a:pPr>
                      <a:r>
                        <a:rPr lang="en-GB" sz="1600" dirty="0"/>
                        <a:t>Wales</a:t>
                      </a:r>
                    </a:p>
                  </a:txBody>
                  <a:tcPr marL="5231" marR="5231" marT="5231" marB="5231" anchor="ctr">
                    <a:lnL>
                      <a:noFill/>
                    </a:lnL>
                    <a:lnR>
                      <a:noFill/>
                    </a:lnR>
                    <a:lnT>
                      <a:noFill/>
                    </a:lnT>
                    <a:lnB>
                      <a:noFill/>
                    </a:lnB>
                  </a:tcPr>
                </a:tc>
                <a:tc>
                  <a:txBody>
                    <a:bodyPr/>
                    <a:lstStyle/>
                    <a:p>
                      <a:pPr algn="ctr">
                        <a:lnSpc>
                          <a:spcPts val="800"/>
                        </a:lnSpc>
                      </a:pPr>
                      <a:r>
                        <a:rPr lang="en-GB" sz="1600" dirty="0"/>
                        <a:t>ABWR</a:t>
                      </a:r>
                    </a:p>
                  </a:txBody>
                  <a:tcPr marL="5231" marR="5231" marT="5231" marB="5231" anchor="ctr">
                    <a:lnL>
                      <a:noFill/>
                    </a:lnL>
                    <a:lnR>
                      <a:noFill/>
                    </a:lnR>
                    <a:lnT>
                      <a:noFill/>
                    </a:lnT>
                    <a:lnB>
                      <a:noFill/>
                    </a:lnB>
                  </a:tcPr>
                </a:tc>
                <a:tc>
                  <a:txBody>
                    <a:bodyPr/>
                    <a:lstStyle/>
                    <a:p>
                      <a:pPr algn="ctr">
                        <a:lnSpc>
                          <a:spcPts val="800"/>
                        </a:lnSpc>
                      </a:pPr>
                      <a:r>
                        <a:rPr lang="en-GB" sz="1600" dirty="0"/>
                        <a:t>1380</a:t>
                      </a:r>
                    </a:p>
                  </a:txBody>
                  <a:tcPr marL="5231" marR="5231" marT="5231" marB="5231" anchor="ctr">
                    <a:lnL>
                      <a:noFill/>
                    </a:lnL>
                    <a:lnR>
                      <a:noFill/>
                    </a:lnR>
                    <a:lnT>
                      <a:noFill/>
                    </a:lnT>
                    <a:lnB>
                      <a:noFill/>
                    </a:lnB>
                  </a:tcPr>
                </a:tc>
                <a:tc>
                  <a:txBody>
                    <a:bodyPr/>
                    <a:lstStyle/>
                    <a:p>
                      <a:pPr algn="ctr">
                        <a:lnSpc>
                          <a:spcPts val="800"/>
                        </a:lnSpc>
                      </a:pPr>
                      <a:r>
                        <a:rPr lang="en-GB" sz="1600"/>
                        <a:t> </a:t>
                      </a:r>
                    </a:p>
                  </a:txBody>
                  <a:tcPr marL="5231" marR="5231" marT="5231" marB="5231" anchor="ctr">
                    <a:lnL>
                      <a:noFill/>
                    </a:lnL>
                    <a:lnR>
                      <a:noFill/>
                    </a:lnR>
                    <a:lnT>
                      <a:noFill/>
                    </a:lnT>
                    <a:lnB>
                      <a:noFill/>
                    </a:lnB>
                  </a:tcPr>
                </a:tc>
                <a:tc>
                  <a:txBody>
                    <a:bodyPr/>
                    <a:lstStyle/>
                    <a:p>
                      <a:pPr algn="ctr">
                        <a:lnSpc>
                          <a:spcPts val="800"/>
                        </a:lnSpc>
                      </a:pPr>
                      <a:r>
                        <a:rPr lang="en-GB" sz="1600"/>
                        <a:t>2025</a:t>
                      </a:r>
                    </a:p>
                  </a:txBody>
                  <a:tcPr marL="5231" marR="5231" marT="5231" marB="5231" anchor="ctr">
                    <a:lnL>
                      <a:noFill/>
                    </a:lnL>
                    <a:lnR>
                      <a:noFill/>
                    </a:lnR>
                    <a:lnT>
                      <a:noFill/>
                    </a:lnT>
                    <a:lnB>
                      <a:noFill/>
                    </a:lnB>
                  </a:tcPr>
                </a:tc>
              </a:tr>
              <a:tr h="360040">
                <a:tc>
                  <a:txBody>
                    <a:bodyPr/>
                    <a:lstStyle/>
                    <a:p>
                      <a:pPr algn="ctr">
                        <a:lnSpc>
                          <a:spcPts val="800"/>
                        </a:lnSpc>
                      </a:pPr>
                      <a:r>
                        <a:rPr lang="en-GB" sz="1600"/>
                        <a:t>Horizon</a:t>
                      </a:r>
                    </a:p>
                  </a:txBody>
                  <a:tcPr marL="5231" marR="5231" marT="5231" marB="5231" anchor="ctr">
                    <a:lnL>
                      <a:noFill/>
                    </a:lnL>
                    <a:lnR>
                      <a:noFill/>
                    </a:lnR>
                    <a:lnT>
                      <a:noFill/>
                    </a:lnT>
                    <a:lnB>
                      <a:noFill/>
                    </a:lnB>
                  </a:tcPr>
                </a:tc>
                <a:tc gridSpan="2">
                  <a:txBody>
                    <a:bodyPr/>
                    <a:lstStyle/>
                    <a:p>
                      <a:pPr algn="ctr">
                        <a:lnSpc>
                          <a:spcPts val="800"/>
                        </a:lnSpc>
                      </a:pPr>
                      <a:r>
                        <a:rPr lang="en-GB" sz="1600" dirty="0" err="1"/>
                        <a:t>Wylfa</a:t>
                      </a:r>
                      <a:r>
                        <a:rPr lang="en-GB" sz="1600" dirty="0"/>
                        <a:t> </a:t>
                      </a:r>
                      <a:r>
                        <a:rPr lang="en-GB" sz="1600" dirty="0" err="1"/>
                        <a:t>Newydd</a:t>
                      </a:r>
                      <a:r>
                        <a:rPr lang="en-GB" sz="1600" dirty="0"/>
                        <a:t> 2</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Wales</a:t>
                      </a:r>
                    </a:p>
                  </a:txBody>
                  <a:tcPr marL="5231" marR="5231" marT="5231" marB="5231" anchor="ctr">
                    <a:lnL>
                      <a:noFill/>
                    </a:lnL>
                    <a:lnR>
                      <a:noFill/>
                    </a:lnR>
                    <a:lnT>
                      <a:noFill/>
                    </a:lnT>
                    <a:lnB>
                      <a:noFill/>
                    </a:lnB>
                  </a:tcPr>
                </a:tc>
                <a:tc>
                  <a:txBody>
                    <a:bodyPr/>
                    <a:lstStyle/>
                    <a:p>
                      <a:pPr algn="ctr">
                        <a:lnSpc>
                          <a:spcPts val="800"/>
                        </a:lnSpc>
                      </a:pPr>
                      <a:r>
                        <a:rPr lang="en-GB" sz="1600" dirty="0"/>
                        <a:t>ABWR</a:t>
                      </a:r>
                    </a:p>
                  </a:txBody>
                  <a:tcPr marL="5231" marR="5231" marT="5231" marB="5231" anchor="ctr">
                    <a:lnL>
                      <a:noFill/>
                    </a:lnL>
                    <a:lnR>
                      <a:noFill/>
                    </a:lnR>
                    <a:lnT>
                      <a:noFill/>
                    </a:lnT>
                    <a:lnB>
                      <a:noFill/>
                    </a:lnB>
                  </a:tcPr>
                </a:tc>
                <a:tc>
                  <a:txBody>
                    <a:bodyPr/>
                    <a:lstStyle/>
                    <a:p>
                      <a:pPr algn="ctr">
                        <a:lnSpc>
                          <a:spcPts val="800"/>
                        </a:lnSpc>
                      </a:pPr>
                      <a:r>
                        <a:rPr lang="en-GB" sz="1600" dirty="0"/>
                        <a:t>1380</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a:t>2025</a:t>
                      </a:r>
                    </a:p>
                  </a:txBody>
                  <a:tcPr marL="5231" marR="5231" marT="5231" marB="5231" anchor="ctr">
                    <a:lnL>
                      <a:noFill/>
                    </a:lnL>
                    <a:lnR>
                      <a:noFill/>
                    </a:lnR>
                    <a:lnT>
                      <a:noFill/>
                    </a:lnT>
                    <a:lnB>
                      <a:noFill/>
                    </a:lnB>
                  </a:tcPr>
                </a:tc>
              </a:tr>
              <a:tr h="360040">
                <a:tc>
                  <a:txBody>
                    <a:bodyPr/>
                    <a:lstStyle/>
                    <a:p>
                      <a:pPr algn="ctr">
                        <a:lnSpc>
                          <a:spcPts val="800"/>
                        </a:lnSpc>
                      </a:pPr>
                      <a:r>
                        <a:rPr lang="en-GB" sz="1600"/>
                        <a:t>Horizon</a:t>
                      </a:r>
                    </a:p>
                  </a:txBody>
                  <a:tcPr marL="5231" marR="5231" marT="5231" marB="5231" anchor="ctr">
                    <a:lnL>
                      <a:noFill/>
                    </a:lnL>
                    <a:lnR>
                      <a:noFill/>
                    </a:lnR>
                    <a:lnT>
                      <a:noFill/>
                    </a:lnT>
                    <a:lnB>
                      <a:noFill/>
                    </a:lnB>
                  </a:tcPr>
                </a:tc>
                <a:tc gridSpan="2">
                  <a:txBody>
                    <a:bodyPr/>
                    <a:lstStyle/>
                    <a:p>
                      <a:pPr algn="ctr">
                        <a:lnSpc>
                          <a:spcPts val="800"/>
                        </a:lnSpc>
                      </a:pPr>
                      <a:r>
                        <a:rPr lang="en-GB" sz="1600" dirty="0"/>
                        <a:t>Oldbury B-1</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Gloucestershire</a:t>
                      </a:r>
                    </a:p>
                  </a:txBody>
                  <a:tcPr marL="5231" marR="5231" marT="5231" marB="5231" anchor="ctr">
                    <a:lnL>
                      <a:noFill/>
                    </a:lnL>
                    <a:lnR>
                      <a:noFill/>
                    </a:lnR>
                    <a:lnT>
                      <a:noFill/>
                    </a:lnT>
                    <a:lnB>
                      <a:noFill/>
                    </a:lnB>
                  </a:tcPr>
                </a:tc>
                <a:tc>
                  <a:txBody>
                    <a:bodyPr/>
                    <a:lstStyle/>
                    <a:p>
                      <a:pPr algn="ctr">
                        <a:lnSpc>
                          <a:spcPts val="800"/>
                        </a:lnSpc>
                      </a:pPr>
                      <a:r>
                        <a:rPr lang="en-GB" sz="1600" dirty="0"/>
                        <a:t>ABWR</a:t>
                      </a:r>
                    </a:p>
                  </a:txBody>
                  <a:tcPr marL="5231" marR="5231" marT="5231" marB="5231" anchor="ctr">
                    <a:lnL>
                      <a:noFill/>
                    </a:lnL>
                    <a:lnR>
                      <a:noFill/>
                    </a:lnR>
                    <a:lnT>
                      <a:noFill/>
                    </a:lnT>
                    <a:lnB>
                      <a:noFill/>
                    </a:lnB>
                  </a:tcPr>
                </a:tc>
                <a:tc>
                  <a:txBody>
                    <a:bodyPr/>
                    <a:lstStyle/>
                    <a:p>
                      <a:pPr algn="ctr">
                        <a:lnSpc>
                          <a:spcPts val="800"/>
                        </a:lnSpc>
                      </a:pPr>
                      <a:r>
                        <a:rPr lang="en-GB" sz="1600" dirty="0"/>
                        <a:t>1380</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late 2020s</a:t>
                      </a:r>
                    </a:p>
                  </a:txBody>
                  <a:tcPr marL="5231" marR="5231" marT="5231" marB="5231" anchor="ctr">
                    <a:lnL>
                      <a:noFill/>
                    </a:lnL>
                    <a:lnR>
                      <a:noFill/>
                    </a:lnR>
                    <a:lnT>
                      <a:noFill/>
                    </a:lnT>
                    <a:lnB>
                      <a:noFill/>
                    </a:lnB>
                  </a:tcPr>
                </a:tc>
              </a:tr>
              <a:tr h="360040">
                <a:tc>
                  <a:txBody>
                    <a:bodyPr/>
                    <a:lstStyle/>
                    <a:p>
                      <a:pPr algn="ctr">
                        <a:lnSpc>
                          <a:spcPts val="800"/>
                        </a:lnSpc>
                      </a:pPr>
                      <a:r>
                        <a:rPr lang="en-GB" sz="1600"/>
                        <a:t>Horizon</a:t>
                      </a:r>
                    </a:p>
                  </a:txBody>
                  <a:tcPr marL="5231" marR="5231" marT="5231" marB="5231" anchor="ctr">
                    <a:lnL>
                      <a:noFill/>
                    </a:lnL>
                    <a:lnR>
                      <a:noFill/>
                    </a:lnR>
                    <a:lnT>
                      <a:noFill/>
                    </a:lnT>
                    <a:lnB>
                      <a:noFill/>
                    </a:lnB>
                  </a:tcPr>
                </a:tc>
                <a:tc gridSpan="2">
                  <a:txBody>
                    <a:bodyPr/>
                    <a:lstStyle/>
                    <a:p>
                      <a:pPr algn="ctr">
                        <a:lnSpc>
                          <a:spcPts val="800"/>
                        </a:lnSpc>
                      </a:pPr>
                      <a:r>
                        <a:rPr lang="en-GB" sz="1600"/>
                        <a:t>Oldbury B-2</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Gloucestershire</a:t>
                      </a:r>
                    </a:p>
                  </a:txBody>
                  <a:tcPr marL="5231" marR="5231" marT="5231" marB="5231" anchor="ctr">
                    <a:lnL>
                      <a:noFill/>
                    </a:lnL>
                    <a:lnR>
                      <a:noFill/>
                    </a:lnR>
                    <a:lnT>
                      <a:noFill/>
                    </a:lnT>
                    <a:lnB>
                      <a:noFill/>
                    </a:lnB>
                  </a:tcPr>
                </a:tc>
                <a:tc>
                  <a:txBody>
                    <a:bodyPr/>
                    <a:lstStyle/>
                    <a:p>
                      <a:pPr algn="ctr">
                        <a:lnSpc>
                          <a:spcPts val="800"/>
                        </a:lnSpc>
                      </a:pPr>
                      <a:r>
                        <a:rPr lang="en-GB" sz="1600" dirty="0"/>
                        <a:t>ABWR</a:t>
                      </a:r>
                    </a:p>
                  </a:txBody>
                  <a:tcPr marL="5231" marR="5231" marT="5231" marB="5231" anchor="ctr">
                    <a:lnL>
                      <a:noFill/>
                    </a:lnL>
                    <a:lnR>
                      <a:noFill/>
                    </a:lnR>
                    <a:lnT>
                      <a:noFill/>
                    </a:lnT>
                    <a:lnB>
                      <a:noFill/>
                    </a:lnB>
                  </a:tcPr>
                </a:tc>
                <a:tc>
                  <a:txBody>
                    <a:bodyPr/>
                    <a:lstStyle/>
                    <a:p>
                      <a:pPr algn="ctr">
                        <a:lnSpc>
                          <a:spcPts val="800"/>
                        </a:lnSpc>
                      </a:pPr>
                      <a:r>
                        <a:rPr lang="en-GB" sz="1600" dirty="0"/>
                        <a:t>1380</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late 2020s</a:t>
                      </a:r>
                    </a:p>
                  </a:txBody>
                  <a:tcPr marL="5231" marR="5231" marT="5231" marB="5231" anchor="ctr">
                    <a:lnL>
                      <a:noFill/>
                    </a:lnL>
                    <a:lnR>
                      <a:noFill/>
                    </a:lnR>
                    <a:lnT>
                      <a:noFill/>
                    </a:lnT>
                    <a:lnB>
                      <a:noFill/>
                    </a:lnB>
                  </a:tcPr>
                </a:tc>
              </a:tr>
              <a:tr h="360040">
                <a:tc>
                  <a:txBody>
                    <a:bodyPr/>
                    <a:lstStyle/>
                    <a:p>
                      <a:pPr algn="ctr">
                        <a:lnSpc>
                          <a:spcPts val="800"/>
                        </a:lnSpc>
                      </a:pPr>
                      <a:r>
                        <a:rPr lang="en-GB" sz="1600"/>
                        <a:t>NuGeneration</a:t>
                      </a:r>
                    </a:p>
                  </a:txBody>
                  <a:tcPr marL="5231" marR="5231" marT="5231" marB="5231" anchor="ctr">
                    <a:lnL>
                      <a:noFill/>
                    </a:lnL>
                    <a:lnR>
                      <a:noFill/>
                    </a:lnR>
                    <a:lnT>
                      <a:noFill/>
                    </a:lnT>
                    <a:lnB>
                      <a:noFill/>
                    </a:lnB>
                  </a:tcPr>
                </a:tc>
                <a:tc gridSpan="2">
                  <a:txBody>
                    <a:bodyPr/>
                    <a:lstStyle/>
                    <a:p>
                      <a:pPr algn="ctr">
                        <a:lnSpc>
                          <a:spcPts val="800"/>
                        </a:lnSpc>
                      </a:pPr>
                      <a:r>
                        <a:rPr lang="en-GB" sz="1600"/>
                        <a:t>Moorside 1</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Cumbria</a:t>
                      </a:r>
                    </a:p>
                  </a:txBody>
                  <a:tcPr marL="5231" marR="5231" marT="5231" marB="5231" anchor="ctr">
                    <a:lnL>
                      <a:noFill/>
                    </a:lnL>
                    <a:lnR>
                      <a:noFill/>
                    </a:lnR>
                    <a:lnT>
                      <a:noFill/>
                    </a:lnT>
                    <a:lnB>
                      <a:noFill/>
                    </a:lnB>
                  </a:tcPr>
                </a:tc>
                <a:tc>
                  <a:txBody>
                    <a:bodyPr/>
                    <a:lstStyle/>
                    <a:p>
                      <a:pPr algn="ctr">
                        <a:lnSpc>
                          <a:spcPts val="800"/>
                        </a:lnSpc>
                      </a:pPr>
                      <a:r>
                        <a:rPr lang="en-GB" sz="1600" dirty="0"/>
                        <a:t>AP1000 </a:t>
                      </a:r>
                    </a:p>
                  </a:txBody>
                  <a:tcPr marL="5231" marR="5231" marT="5231" marB="5231" anchor="ctr">
                    <a:lnL>
                      <a:noFill/>
                    </a:lnL>
                    <a:lnR>
                      <a:noFill/>
                    </a:lnR>
                    <a:lnT>
                      <a:noFill/>
                    </a:lnT>
                    <a:lnB>
                      <a:noFill/>
                    </a:lnB>
                  </a:tcPr>
                </a:tc>
                <a:tc>
                  <a:txBody>
                    <a:bodyPr/>
                    <a:lstStyle/>
                    <a:p>
                      <a:pPr algn="ctr">
                        <a:lnSpc>
                          <a:spcPts val="800"/>
                        </a:lnSpc>
                      </a:pPr>
                      <a:r>
                        <a:rPr lang="en-GB" sz="1600" dirty="0"/>
                        <a:t>1135</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2024</a:t>
                      </a:r>
                    </a:p>
                  </a:txBody>
                  <a:tcPr marL="5231" marR="5231" marT="5231" marB="5231" anchor="ctr">
                    <a:lnL>
                      <a:noFill/>
                    </a:lnL>
                    <a:lnR>
                      <a:noFill/>
                    </a:lnR>
                    <a:lnT>
                      <a:noFill/>
                    </a:lnT>
                    <a:lnB>
                      <a:noFill/>
                    </a:lnB>
                  </a:tcPr>
                </a:tc>
              </a:tr>
              <a:tr h="288032">
                <a:tc>
                  <a:txBody>
                    <a:bodyPr/>
                    <a:lstStyle/>
                    <a:p>
                      <a:pPr algn="ctr">
                        <a:lnSpc>
                          <a:spcPts val="800"/>
                        </a:lnSpc>
                      </a:pPr>
                      <a:r>
                        <a:rPr lang="en-GB" sz="1600"/>
                        <a:t>NuGeneration</a:t>
                      </a:r>
                    </a:p>
                  </a:txBody>
                  <a:tcPr marL="5231" marR="5231" marT="5231" marB="5231" anchor="ctr">
                    <a:lnL>
                      <a:noFill/>
                    </a:lnL>
                    <a:lnR>
                      <a:noFill/>
                    </a:lnR>
                    <a:lnT>
                      <a:noFill/>
                    </a:lnT>
                    <a:lnB>
                      <a:noFill/>
                    </a:lnB>
                  </a:tcPr>
                </a:tc>
                <a:tc gridSpan="2">
                  <a:txBody>
                    <a:bodyPr/>
                    <a:lstStyle/>
                    <a:p>
                      <a:pPr algn="ctr">
                        <a:lnSpc>
                          <a:spcPts val="800"/>
                        </a:lnSpc>
                      </a:pPr>
                      <a:r>
                        <a:rPr lang="en-GB" sz="1600"/>
                        <a:t>Moorside 2</a:t>
                      </a:r>
                    </a:p>
                  </a:txBody>
                  <a:tcPr marL="5231" marR="5231" marT="5231" marB="5231" anchor="ctr">
                    <a:lnL>
                      <a:noFill/>
                    </a:lnL>
                    <a:lnR>
                      <a:noFill/>
                    </a:lnR>
                    <a:lnT>
                      <a:noFill/>
                    </a:lnT>
                    <a:lnB>
                      <a:noFill/>
                    </a:lnB>
                  </a:tcPr>
                </a:tc>
                <a:tc hMerge="1">
                  <a:txBody>
                    <a:bodyPr/>
                    <a:lstStyle/>
                    <a:p>
                      <a:pPr algn="ct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AP1000</a:t>
                      </a:r>
                    </a:p>
                  </a:txBody>
                  <a:tcPr marL="5231" marR="5231" marT="5231" marB="5231" anchor="ctr">
                    <a:lnL>
                      <a:noFill/>
                    </a:lnL>
                    <a:lnR>
                      <a:noFill/>
                    </a:lnR>
                    <a:lnT>
                      <a:noFill/>
                    </a:lnT>
                    <a:lnB>
                      <a:noFill/>
                    </a:lnB>
                  </a:tcPr>
                </a:tc>
                <a:tc>
                  <a:txBody>
                    <a:bodyPr/>
                    <a:lstStyle/>
                    <a:p>
                      <a:pPr algn="ctr">
                        <a:lnSpc>
                          <a:spcPts val="800"/>
                        </a:lnSpc>
                      </a:pPr>
                      <a:r>
                        <a:rPr lang="en-GB" sz="1600" dirty="0"/>
                        <a:t>1135</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a:t>
                      </a:r>
                    </a:p>
                  </a:txBody>
                  <a:tcPr marL="5231" marR="5231" marT="5231" marB="5231" anchor="ctr">
                    <a:lnL>
                      <a:noFill/>
                    </a:lnL>
                    <a:lnR>
                      <a:noFill/>
                    </a:lnR>
                    <a:lnT>
                      <a:noFill/>
                    </a:lnT>
                    <a:lnB>
                      <a:noFill/>
                    </a:lnB>
                  </a:tcPr>
                </a:tc>
              </a:tr>
              <a:tr h="360040">
                <a:tc>
                  <a:txBody>
                    <a:bodyPr/>
                    <a:lstStyle/>
                    <a:p>
                      <a:pPr algn="ctr">
                        <a:lnSpc>
                          <a:spcPts val="800"/>
                        </a:lnSpc>
                      </a:pPr>
                      <a:r>
                        <a:rPr lang="en-GB" sz="1600"/>
                        <a:t>NuGeneration</a:t>
                      </a:r>
                    </a:p>
                  </a:txBody>
                  <a:tcPr marL="5231" marR="5231" marT="5231" marB="5231" anchor="ctr">
                    <a:lnL>
                      <a:noFill/>
                    </a:lnL>
                    <a:lnR>
                      <a:noFill/>
                    </a:lnR>
                    <a:lnT>
                      <a:noFill/>
                    </a:lnT>
                    <a:lnB>
                      <a:noFill/>
                    </a:lnB>
                  </a:tcPr>
                </a:tc>
                <a:tc gridSpan="2">
                  <a:txBody>
                    <a:bodyPr/>
                    <a:lstStyle/>
                    <a:p>
                      <a:pPr algn="ctr">
                        <a:lnSpc>
                          <a:spcPts val="800"/>
                        </a:lnSpc>
                      </a:pPr>
                      <a:r>
                        <a:rPr lang="en-GB" sz="1600"/>
                        <a:t>Moorside 3</a:t>
                      </a:r>
                    </a:p>
                  </a:txBody>
                  <a:tcPr marL="5231" marR="5231" marT="5231" marB="5231" anchor="ctr">
                    <a:lnL>
                      <a:noFill/>
                    </a:lnL>
                    <a:lnR>
                      <a:noFill/>
                    </a:lnR>
                    <a:lnT>
                      <a:noFill/>
                    </a:lnT>
                    <a:lnB>
                      <a:noFill/>
                    </a:lnB>
                  </a:tcPr>
                </a:tc>
                <a:tc hMerge="1">
                  <a:txBody>
                    <a:bodyPr/>
                    <a:lstStyle/>
                    <a:p>
                      <a:pPr algn="ctr"/>
                      <a:endParaRPr lang="en-GB" sz="1600"/>
                    </a:p>
                  </a:txBody>
                  <a:tcPr marL="5231" marR="5231" marT="5231" marB="5231" anchor="ctr">
                    <a:lnL>
                      <a:noFill/>
                    </a:lnL>
                    <a:lnR>
                      <a:noFill/>
                    </a:lnR>
                    <a:lnT>
                      <a:noFill/>
                    </a:lnT>
                    <a:lnB>
                      <a:noFill/>
                    </a:lnB>
                  </a:tcPr>
                </a:tc>
                <a:tc>
                  <a:txBody>
                    <a:bodyPr/>
                    <a:lstStyle/>
                    <a:p>
                      <a:pPr algn="ctr">
                        <a:lnSpc>
                          <a:spcPts val="800"/>
                        </a:lnSpc>
                      </a:pPr>
                      <a:r>
                        <a:rPr lang="en-GB" sz="1600"/>
                        <a:t> </a:t>
                      </a:r>
                    </a:p>
                  </a:txBody>
                  <a:tcPr marL="5231" marR="5231" marT="5231" marB="5231" anchor="ctr">
                    <a:lnL>
                      <a:noFill/>
                    </a:lnL>
                    <a:lnR>
                      <a:noFill/>
                    </a:lnR>
                    <a:lnT>
                      <a:noFill/>
                    </a:lnT>
                    <a:lnB>
                      <a:noFill/>
                    </a:lnB>
                  </a:tcPr>
                </a:tc>
                <a:tc>
                  <a:txBody>
                    <a:bodyPr/>
                    <a:lstStyle/>
                    <a:p>
                      <a:pPr algn="ctr">
                        <a:lnSpc>
                          <a:spcPts val="800"/>
                        </a:lnSpc>
                      </a:pPr>
                      <a:r>
                        <a:rPr lang="en-GB" sz="1600" dirty="0"/>
                        <a:t>AP1000</a:t>
                      </a:r>
                    </a:p>
                  </a:txBody>
                  <a:tcPr marL="5231" marR="5231" marT="5231" marB="5231" anchor="ctr">
                    <a:lnL>
                      <a:noFill/>
                    </a:lnL>
                    <a:lnR>
                      <a:noFill/>
                    </a:lnR>
                    <a:lnT>
                      <a:noFill/>
                    </a:lnT>
                    <a:lnB>
                      <a:noFill/>
                    </a:lnB>
                  </a:tcPr>
                </a:tc>
                <a:tc>
                  <a:txBody>
                    <a:bodyPr/>
                    <a:lstStyle/>
                    <a:p>
                      <a:pPr algn="ctr">
                        <a:lnSpc>
                          <a:spcPts val="800"/>
                        </a:lnSpc>
                      </a:pPr>
                      <a:r>
                        <a:rPr lang="en-GB" sz="1600"/>
                        <a:t>1135</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a:t>
                      </a:r>
                    </a:p>
                  </a:txBody>
                  <a:tcPr marL="5231" marR="5231" marT="5231" marB="5231" anchor="ctr">
                    <a:lnL>
                      <a:noFill/>
                    </a:lnL>
                    <a:lnR>
                      <a:noFill/>
                    </a:lnR>
                    <a:lnT>
                      <a:noFill/>
                    </a:lnT>
                    <a:lnB>
                      <a:noFill/>
                    </a:lnB>
                  </a:tcPr>
                </a:tc>
              </a:tr>
              <a:tr h="432048">
                <a:tc>
                  <a:txBody>
                    <a:bodyPr/>
                    <a:lstStyle/>
                    <a:p>
                      <a:pPr algn="ctr">
                        <a:lnSpc>
                          <a:spcPts val="1000"/>
                        </a:lnSpc>
                      </a:pPr>
                      <a:r>
                        <a:rPr lang="en-GB" sz="1600" b="1" dirty="0"/>
                        <a:t>Total </a:t>
                      </a:r>
                      <a:r>
                        <a:rPr lang="en-GB" sz="1600" b="1" dirty="0" smtClean="0"/>
                        <a:t>planned</a:t>
                      </a:r>
                    </a:p>
                    <a:p>
                      <a:pPr algn="ctr">
                        <a:lnSpc>
                          <a:spcPts val="1000"/>
                        </a:lnSpc>
                      </a:pPr>
                      <a:r>
                        <a:rPr lang="en-GB" sz="1600" b="1" dirty="0" smtClean="0"/>
                        <a:t> </a:t>
                      </a:r>
                      <a:r>
                        <a:rPr lang="en-GB" sz="1600" b="1" dirty="0"/>
                        <a:t>&amp; proposed</a:t>
                      </a:r>
                      <a:endParaRPr lang="en-GB" sz="1600" dirty="0"/>
                    </a:p>
                  </a:txBody>
                  <a:tcPr marL="5231" marR="5231" marT="5231" marB="5231" anchor="ctr">
                    <a:lnL>
                      <a:noFill/>
                    </a:lnL>
                    <a:lnR>
                      <a:noFill/>
                    </a:lnR>
                    <a:lnT>
                      <a:noFill/>
                    </a:lnT>
                    <a:lnB>
                      <a:noFill/>
                    </a:lnB>
                  </a:tcPr>
                </a:tc>
                <a:tc gridSpan="3">
                  <a:txBody>
                    <a:bodyPr/>
                    <a:lstStyle/>
                    <a:p>
                      <a:pPr algn="ctr">
                        <a:lnSpc>
                          <a:spcPts val="1000"/>
                        </a:lnSpc>
                      </a:pPr>
                      <a:r>
                        <a:rPr lang="en-GB" sz="1600" b="1" dirty="0"/>
                        <a:t>11 units</a:t>
                      </a:r>
                      <a:endParaRPr lang="en-GB" sz="1600" dirty="0"/>
                    </a:p>
                  </a:txBody>
                  <a:tcPr marL="5231" marR="5231" marT="5231" marB="5231" anchor="ctr">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b="1" dirty="0"/>
                        <a:t>15,600 </a:t>
                      </a:r>
                      <a:r>
                        <a:rPr lang="en-GB" sz="1600" b="1" dirty="0" err="1"/>
                        <a:t>MWe</a:t>
                      </a: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r>
              <a:tr h="273314">
                <a:tc>
                  <a:txBody>
                    <a:bodyPr/>
                    <a:lstStyle/>
                    <a:p>
                      <a:pPr algn="ctr">
                        <a:lnSpc>
                          <a:spcPts val="800"/>
                        </a:lnSpc>
                      </a:pPr>
                      <a:r>
                        <a:rPr lang="en-GB" sz="1600" i="1"/>
                        <a:t>GE Hitachi</a:t>
                      </a:r>
                      <a:endParaRPr lang="en-GB" sz="1600"/>
                    </a:p>
                  </a:txBody>
                  <a:tcPr marL="5231" marR="5231" marT="5231" marB="5231" anchor="ctr">
                    <a:lnL>
                      <a:noFill/>
                    </a:lnL>
                    <a:lnR>
                      <a:noFill/>
                    </a:lnR>
                    <a:lnT>
                      <a:noFill/>
                    </a:lnT>
                    <a:lnB>
                      <a:noFill/>
                    </a:lnB>
                  </a:tcPr>
                </a:tc>
                <a:tc>
                  <a:txBody>
                    <a:bodyPr/>
                    <a:lstStyle/>
                    <a:p>
                      <a:pPr algn="ctr">
                        <a:lnSpc>
                          <a:spcPts val="800"/>
                        </a:lnSpc>
                      </a:pPr>
                      <a:r>
                        <a:rPr lang="en-GB" sz="1600" i="1"/>
                        <a:t>Sellafield</a:t>
                      </a:r>
                      <a:endParaRPr lang="en-GB" sz="1600"/>
                    </a:p>
                  </a:txBody>
                  <a:tcPr marL="5231" marR="5231" marT="5231" marB="5231" anchor="ctr">
                    <a:lnL>
                      <a:noFill/>
                    </a:lnL>
                    <a:lnR>
                      <a:noFill/>
                    </a:lnR>
                    <a:lnT>
                      <a:noFill/>
                    </a:lnT>
                    <a:lnB>
                      <a:noFill/>
                    </a:lnB>
                  </a:tcPr>
                </a:tc>
                <a:tc gridSpan="2">
                  <a:txBody>
                    <a:bodyPr/>
                    <a:lstStyle/>
                    <a:p>
                      <a:pPr algn="ctr">
                        <a:lnSpc>
                          <a:spcPts val="800"/>
                        </a:lnSpc>
                      </a:pPr>
                      <a:r>
                        <a:rPr lang="en-GB" sz="1600" i="1"/>
                        <a:t>Cumbria</a:t>
                      </a:r>
                      <a:endParaRPr lang="en-GB" sz="1600"/>
                    </a:p>
                  </a:txBody>
                  <a:tcPr marL="5231" marR="5231" marT="5231" marB="5231" anchor="ctr">
                    <a:lnL>
                      <a:noFill/>
                    </a:lnL>
                    <a:lnR>
                      <a:noFill/>
                    </a:lnR>
                    <a:lnT>
                      <a:noFill/>
                    </a:lnT>
                    <a:lnB>
                      <a:noFill/>
                    </a:lnB>
                  </a:tcPr>
                </a:tc>
                <a:tc hMerge="1">
                  <a:txBody>
                    <a:bodyPr/>
                    <a:lstStyle/>
                    <a:p>
                      <a:endParaRPr lang="en-GB"/>
                    </a:p>
                  </a:txBody>
                  <a:tcPr/>
                </a:tc>
                <a:tc>
                  <a:txBody>
                    <a:bodyPr/>
                    <a:lstStyle/>
                    <a:p>
                      <a:pPr algn="ctr">
                        <a:lnSpc>
                          <a:spcPts val="800"/>
                        </a:lnSpc>
                      </a:pPr>
                      <a:r>
                        <a:rPr lang="en-GB" sz="1600" i="1" dirty="0"/>
                        <a:t>2 x </a:t>
                      </a:r>
                      <a:endParaRPr lang="en-GB" sz="1600" i="1" dirty="0" smtClean="0"/>
                    </a:p>
                    <a:p>
                      <a:pPr algn="ctr">
                        <a:lnSpc>
                          <a:spcPts val="800"/>
                        </a:lnSpc>
                      </a:pPr>
                      <a:endParaRPr lang="en-GB" sz="1600" i="1" dirty="0" smtClean="0"/>
                    </a:p>
                    <a:p>
                      <a:pPr algn="ctr">
                        <a:lnSpc>
                          <a:spcPts val="800"/>
                        </a:lnSpc>
                      </a:pPr>
                      <a:r>
                        <a:rPr lang="en-GB" sz="1600" i="1" dirty="0" smtClean="0"/>
                        <a:t>PRISM</a:t>
                      </a: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i="1" dirty="0"/>
                        <a:t>2 x 311</a:t>
                      </a: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r>
              <a:tr h="535385">
                <a:tc>
                  <a:txBody>
                    <a:bodyPr/>
                    <a:lstStyle/>
                    <a:p>
                      <a:pPr algn="ctr">
                        <a:lnSpc>
                          <a:spcPts val="800"/>
                        </a:lnSpc>
                      </a:pPr>
                      <a:r>
                        <a:rPr lang="en-GB" sz="1600" i="1"/>
                        <a:t>Candu Energy</a:t>
                      </a:r>
                      <a:endParaRPr lang="en-GB" sz="1600"/>
                    </a:p>
                  </a:txBody>
                  <a:tcPr marL="5231" marR="5231" marT="5231" marB="5231" anchor="ctr">
                    <a:lnL>
                      <a:noFill/>
                    </a:lnL>
                    <a:lnR>
                      <a:noFill/>
                    </a:lnR>
                    <a:lnT>
                      <a:noFill/>
                    </a:lnT>
                    <a:lnB>
                      <a:noFill/>
                    </a:lnB>
                  </a:tcPr>
                </a:tc>
                <a:tc>
                  <a:txBody>
                    <a:bodyPr/>
                    <a:lstStyle/>
                    <a:p>
                      <a:pPr algn="ctr">
                        <a:lnSpc>
                          <a:spcPts val="800"/>
                        </a:lnSpc>
                      </a:pPr>
                      <a:r>
                        <a:rPr lang="en-GB" sz="1600" i="1"/>
                        <a:t>Sellafield</a:t>
                      </a:r>
                      <a:endParaRPr lang="en-GB" sz="1600"/>
                    </a:p>
                  </a:txBody>
                  <a:tcPr marL="5231" marR="5231" marT="5231" marB="5231" anchor="ctr">
                    <a:lnL>
                      <a:noFill/>
                    </a:lnL>
                    <a:lnR>
                      <a:noFill/>
                    </a:lnR>
                    <a:lnT>
                      <a:noFill/>
                    </a:lnT>
                    <a:lnB>
                      <a:noFill/>
                    </a:lnB>
                  </a:tcPr>
                </a:tc>
                <a:tc gridSpan="2">
                  <a:txBody>
                    <a:bodyPr/>
                    <a:lstStyle/>
                    <a:p>
                      <a:pPr algn="ctr">
                        <a:lnSpc>
                          <a:spcPts val="800"/>
                        </a:lnSpc>
                      </a:pPr>
                      <a:r>
                        <a:rPr lang="en-GB" sz="1600" i="1"/>
                        <a:t>Cumbria</a:t>
                      </a:r>
                      <a:endParaRPr lang="en-GB" sz="1600"/>
                    </a:p>
                  </a:txBody>
                  <a:tcPr marL="5231" marR="5231" marT="5231" marB="5231" anchor="ctr">
                    <a:lnL>
                      <a:noFill/>
                    </a:lnL>
                    <a:lnR>
                      <a:noFill/>
                    </a:lnR>
                    <a:lnT>
                      <a:noFill/>
                    </a:lnT>
                    <a:lnB>
                      <a:noFill/>
                    </a:lnB>
                  </a:tcPr>
                </a:tc>
                <a:tc hMerge="1">
                  <a:txBody>
                    <a:bodyPr/>
                    <a:lstStyle/>
                    <a:p>
                      <a:endParaRPr lang="en-GB"/>
                    </a:p>
                  </a:txBody>
                  <a:tcPr/>
                </a:tc>
                <a:tc>
                  <a:txBody>
                    <a:bodyPr/>
                    <a:lstStyle/>
                    <a:p>
                      <a:pPr algn="ctr">
                        <a:lnSpc>
                          <a:spcPts val="800"/>
                        </a:lnSpc>
                      </a:pPr>
                      <a:endParaRPr lang="en-GB" sz="1600" i="1" dirty="0" smtClean="0"/>
                    </a:p>
                    <a:p>
                      <a:pPr algn="ctr">
                        <a:lnSpc>
                          <a:spcPts val="800"/>
                        </a:lnSpc>
                      </a:pPr>
                      <a:r>
                        <a:rPr lang="en-GB" sz="1600" i="1" dirty="0" smtClean="0"/>
                        <a:t>2 </a:t>
                      </a:r>
                      <a:r>
                        <a:rPr lang="en-GB" sz="1600" i="1" dirty="0"/>
                        <a:t>x </a:t>
                      </a:r>
                      <a:endParaRPr lang="en-GB" sz="1600" i="1" dirty="0" smtClean="0"/>
                    </a:p>
                    <a:p>
                      <a:pPr algn="ctr">
                        <a:lnSpc>
                          <a:spcPts val="800"/>
                        </a:lnSpc>
                      </a:pPr>
                      <a:endParaRPr lang="en-GB" sz="1600" i="1" dirty="0" smtClean="0"/>
                    </a:p>
                    <a:p>
                      <a:pPr algn="ctr">
                        <a:lnSpc>
                          <a:spcPts val="800"/>
                        </a:lnSpc>
                      </a:pPr>
                      <a:r>
                        <a:rPr lang="en-GB" sz="1600" i="1" dirty="0" err="1" smtClean="0"/>
                        <a:t>Candu</a:t>
                      </a:r>
                      <a:r>
                        <a:rPr lang="en-GB" sz="1600" i="1" dirty="0" smtClean="0"/>
                        <a:t> </a:t>
                      </a:r>
                    </a:p>
                    <a:p>
                      <a:pPr algn="ctr">
                        <a:lnSpc>
                          <a:spcPts val="800"/>
                        </a:lnSpc>
                      </a:pPr>
                      <a:endParaRPr lang="en-GB" sz="1600" i="1" dirty="0" smtClean="0"/>
                    </a:p>
                    <a:p>
                      <a:pPr algn="ctr">
                        <a:lnSpc>
                          <a:spcPts val="800"/>
                        </a:lnSpc>
                      </a:pPr>
                      <a:r>
                        <a:rPr lang="en-GB" sz="1600" i="1" dirty="0" smtClean="0"/>
                        <a:t>EC6</a:t>
                      </a: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i="1" dirty="0"/>
                        <a:t>2 x 740</a:t>
                      </a:r>
                      <a:endParaRPr lang="en-GB" sz="1600" dirty="0"/>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c>
                  <a:txBody>
                    <a:bodyPr/>
                    <a:lstStyle/>
                    <a:p>
                      <a:pPr algn="ctr">
                        <a:lnSpc>
                          <a:spcPts val="800"/>
                        </a:lnSpc>
                      </a:pPr>
                      <a:r>
                        <a:rPr lang="en-GB" sz="1600" dirty="0"/>
                        <a:t> </a:t>
                      </a:r>
                    </a:p>
                  </a:txBody>
                  <a:tcPr marL="5231" marR="5231" marT="5231" marB="5231" anchor="ctr">
                    <a:lnL>
                      <a:noFill/>
                    </a:lnL>
                    <a:lnR>
                      <a:noFill/>
                    </a:lnR>
                    <a:lnT>
                      <a:noFill/>
                    </a:lnT>
                    <a:lnB>
                      <a:noFill/>
                    </a:lnB>
                  </a:tcPr>
                </a:tc>
              </a:tr>
            </a:tbl>
          </a:graphicData>
        </a:graphic>
      </p:graphicFrame>
    </p:spTree>
    <p:extLst>
      <p:ext uri="{BB962C8B-B14F-4D97-AF65-F5344CB8AC3E}">
        <p14:creationId xmlns:p14="http://schemas.microsoft.com/office/powerpoint/2010/main" val="3360716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8338" y="404813"/>
            <a:ext cx="4552423" cy="619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735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The Utilities/Consortia currently in play I</a:t>
            </a:r>
            <a:endParaRPr lang="en-GB" sz="3600" dirty="0"/>
          </a:p>
        </p:txBody>
      </p:sp>
      <p:sp>
        <p:nvSpPr>
          <p:cNvPr id="3" name="Content Placeholder 2"/>
          <p:cNvSpPr>
            <a:spLocks noGrp="1"/>
          </p:cNvSpPr>
          <p:nvPr>
            <p:ph idx="1"/>
          </p:nvPr>
        </p:nvSpPr>
        <p:spPr>
          <a:xfrm>
            <a:off x="323528" y="1052736"/>
            <a:ext cx="8640960" cy="5544616"/>
          </a:xfrm>
        </p:spPr>
        <p:txBody>
          <a:bodyPr>
            <a:noAutofit/>
          </a:bodyPr>
          <a:lstStyle/>
          <a:p>
            <a:r>
              <a:rPr lang="en-GB" sz="1900" b="1" dirty="0" smtClean="0"/>
              <a:t>EDF Energy</a:t>
            </a:r>
          </a:p>
          <a:p>
            <a:pPr marL="0" indent="0">
              <a:buNone/>
            </a:pPr>
            <a:r>
              <a:rPr lang="en-GB" sz="1900" dirty="0" smtClean="0"/>
              <a:t>This consortium was formed in January 2009 when EDF (a firm 85% owned by the French government) bid successfully for British Energy. Later that year Centrica, an </a:t>
            </a:r>
            <a:r>
              <a:rPr lang="en-GB" sz="1900" dirty="0" smtClean="0"/>
              <a:t>international energy </a:t>
            </a:r>
            <a:r>
              <a:rPr lang="en-GB" sz="1900" dirty="0" smtClean="0"/>
              <a:t>firm which </a:t>
            </a:r>
            <a:r>
              <a:rPr lang="en-GB" sz="1900" dirty="0" smtClean="0"/>
              <a:t>owns </a:t>
            </a:r>
            <a:r>
              <a:rPr lang="en-GB" sz="1900" dirty="0" smtClean="0"/>
              <a:t>British Gas, bought a 20% stake in British Energy.  More recently two Chinese companies, CGN and CNNC have bought into the consortium, and </a:t>
            </a:r>
            <a:r>
              <a:rPr lang="en-GB" sz="1900" dirty="0" err="1" smtClean="0"/>
              <a:t>Areva</a:t>
            </a:r>
            <a:r>
              <a:rPr lang="en-GB" sz="1900" dirty="0" smtClean="0"/>
              <a:t> has taken a share. The consortium owns land at </a:t>
            </a:r>
            <a:r>
              <a:rPr lang="en-GB" sz="1900" dirty="0" err="1" smtClean="0"/>
              <a:t>Hinkley</a:t>
            </a:r>
            <a:r>
              <a:rPr lang="en-GB" sz="1900" dirty="0" smtClean="0"/>
              <a:t> Point and Sizewell </a:t>
            </a:r>
            <a:r>
              <a:rPr lang="en-GB" sz="1900" dirty="0" smtClean="0"/>
              <a:t>and </a:t>
            </a:r>
            <a:r>
              <a:rPr lang="en-GB" sz="1900" dirty="0" smtClean="0"/>
              <a:t>is </a:t>
            </a:r>
            <a:r>
              <a:rPr lang="en-GB" sz="1900" dirty="0" smtClean="0"/>
              <a:t>currently planning to build four EPR reactors, two at </a:t>
            </a:r>
            <a:r>
              <a:rPr lang="en-GB" sz="1900" dirty="0" err="1" smtClean="0"/>
              <a:t>Hinkley</a:t>
            </a:r>
            <a:r>
              <a:rPr lang="en-GB" sz="1900" dirty="0" smtClean="0"/>
              <a:t> Point C and two at Sizewell C. In October 2013 it agreed the terms of a £16B deal on </a:t>
            </a:r>
            <a:r>
              <a:rPr lang="en-GB" sz="1900" dirty="0" err="1" smtClean="0"/>
              <a:t>Hinkley</a:t>
            </a:r>
            <a:r>
              <a:rPr lang="en-GB" sz="1900" dirty="0" smtClean="0"/>
              <a:t> Point C, involving a 35 year Contract for Difference, with a Strike Price of  £89.5/</a:t>
            </a:r>
            <a:r>
              <a:rPr lang="en-GB" sz="1900" dirty="0" err="1" smtClean="0"/>
              <a:t>MWh</a:t>
            </a:r>
            <a:r>
              <a:rPr lang="en-GB" sz="1900" dirty="0" smtClean="0"/>
              <a:t>, subject to  a positive decision by the EC that the deal did not violate EU state aid rules. This decision was confirmed in October </a:t>
            </a:r>
            <a:r>
              <a:rPr lang="en-GB" sz="1900" dirty="0" smtClean="0"/>
              <a:t>2014, and construction work has started.</a:t>
            </a:r>
            <a:endParaRPr lang="en-GB" sz="1900" dirty="0" smtClean="0"/>
          </a:p>
          <a:p>
            <a:r>
              <a:rPr lang="en-GB" sz="1900" b="1" dirty="0" smtClean="0"/>
              <a:t>Horizon</a:t>
            </a:r>
          </a:p>
          <a:p>
            <a:pPr marL="0" indent="0">
              <a:buNone/>
            </a:pPr>
            <a:r>
              <a:rPr lang="en-GB" sz="1900" dirty="0" smtClean="0"/>
              <a:t>This consortium was formed by the German companies RWE npower and E.ON UK early in 2009, and it bid successfully for land at Oldbury, </a:t>
            </a:r>
            <a:r>
              <a:rPr lang="en-GB" sz="1900" dirty="0" err="1" smtClean="0"/>
              <a:t>Wylfa</a:t>
            </a:r>
            <a:r>
              <a:rPr lang="en-GB" sz="1900" dirty="0" smtClean="0"/>
              <a:t> and </a:t>
            </a:r>
            <a:r>
              <a:rPr lang="en-GB" sz="1900" dirty="0" err="1" smtClean="0"/>
              <a:t>Bradwell</a:t>
            </a:r>
            <a:r>
              <a:rPr lang="en-GB" sz="1900" dirty="0" smtClean="0"/>
              <a:t>. Its initial plans involved building a mixture of AP1000 and EPR reactors. Early in 2012, RWE and E.ON decided to withdraw, and eventually Hitachi made a successful bid for its assets, and  decided to construct two or three ABWR reactors at each site. In May 2013 it signed an engineering &amp; design contract with Hitachi-GE Nuclear Engineering for work on </a:t>
            </a:r>
            <a:r>
              <a:rPr lang="en-GB" sz="1900" dirty="0" smtClean="0"/>
              <a:t>the </a:t>
            </a:r>
            <a:r>
              <a:rPr lang="en-GB" sz="1900" dirty="0" err="1" smtClean="0"/>
              <a:t>Wylfa</a:t>
            </a:r>
            <a:r>
              <a:rPr lang="en-GB" sz="1900" dirty="0" smtClean="0"/>
              <a:t> </a:t>
            </a:r>
            <a:r>
              <a:rPr lang="en-GB" sz="1900" dirty="0" err="1" smtClean="0"/>
              <a:t>Newydd</a:t>
            </a:r>
            <a:r>
              <a:rPr lang="en-GB" sz="1900" dirty="0"/>
              <a:t> </a:t>
            </a:r>
            <a:r>
              <a:rPr lang="en-GB" sz="1900" dirty="0" smtClean="0"/>
              <a:t>Generic Design Assessment, due to be completed in 2017.</a:t>
            </a:r>
            <a:endParaRPr lang="en-GB" sz="1900" dirty="0"/>
          </a:p>
        </p:txBody>
      </p:sp>
    </p:spTree>
    <p:extLst>
      <p:ext uri="{BB962C8B-B14F-4D97-AF65-F5344CB8AC3E}">
        <p14:creationId xmlns:p14="http://schemas.microsoft.com/office/powerpoint/2010/main" val="950990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1143000"/>
          </a:xfrm>
        </p:spPr>
        <p:txBody>
          <a:bodyPr>
            <a:normAutofit/>
          </a:bodyPr>
          <a:lstStyle/>
          <a:p>
            <a:r>
              <a:rPr lang="en-GB" sz="3600" dirty="0" smtClean="0"/>
              <a:t>The Utilities/Consortia currently in play II</a:t>
            </a:r>
            <a:endParaRPr lang="en-GB" sz="3600" dirty="0"/>
          </a:p>
        </p:txBody>
      </p:sp>
      <p:sp>
        <p:nvSpPr>
          <p:cNvPr id="3" name="Content Placeholder 2"/>
          <p:cNvSpPr>
            <a:spLocks noGrp="1"/>
          </p:cNvSpPr>
          <p:nvPr>
            <p:ph idx="1"/>
          </p:nvPr>
        </p:nvSpPr>
        <p:spPr>
          <a:xfrm>
            <a:off x="457200" y="1124744"/>
            <a:ext cx="8435280" cy="5001419"/>
          </a:xfrm>
        </p:spPr>
        <p:txBody>
          <a:bodyPr>
            <a:normAutofit fontScale="92500" lnSpcReduction="10000"/>
          </a:bodyPr>
          <a:lstStyle/>
          <a:p>
            <a:r>
              <a:rPr lang="en-GB" sz="2000" b="1" dirty="0" err="1" smtClean="0"/>
              <a:t>NuGeneration</a:t>
            </a:r>
            <a:endParaRPr lang="en-GB" sz="2000" b="1" dirty="0" smtClean="0"/>
          </a:p>
          <a:p>
            <a:pPr marL="0" indent="0">
              <a:buNone/>
            </a:pPr>
            <a:r>
              <a:rPr lang="en-GB" sz="2000" dirty="0" smtClean="0"/>
              <a:t>This consortium was set up early in 2009, initially as a joint venture between </a:t>
            </a:r>
            <a:r>
              <a:rPr lang="en-GB" sz="2000" dirty="0" err="1" smtClean="0"/>
              <a:t>Iberdrola</a:t>
            </a:r>
            <a:r>
              <a:rPr lang="en-GB" sz="2000" dirty="0" smtClean="0"/>
              <a:t> (which owns Scottish Power) and GDF Suez (a French firm with roots going back to the construction of the Suez canal). In December 2013 </a:t>
            </a:r>
            <a:r>
              <a:rPr lang="en-GB" sz="2000" dirty="0" err="1" smtClean="0"/>
              <a:t>Iberdrola</a:t>
            </a:r>
            <a:r>
              <a:rPr lang="en-GB" sz="2000" dirty="0" smtClean="0"/>
              <a:t> sold its share to Toshiba, which also bought 20% of the GDF Suez shareholding so as to give it control. In October 2009, the consortium bought a site called </a:t>
            </a:r>
            <a:r>
              <a:rPr lang="en-GB" sz="2000" dirty="0" err="1" smtClean="0"/>
              <a:t>Moorside</a:t>
            </a:r>
            <a:r>
              <a:rPr lang="en-GB" sz="2000" dirty="0" smtClean="0"/>
              <a:t> on the northern edge of Sellafield. It now plans to  construct three AP1000 reactors there</a:t>
            </a:r>
            <a:r>
              <a:rPr lang="en-GB" sz="2000" dirty="0" smtClean="0"/>
              <a:t>. The investment decision is expected in 2018. </a:t>
            </a:r>
            <a:r>
              <a:rPr lang="en-GB" sz="2000" dirty="0" smtClean="0"/>
              <a:t>The site will need substantial extensions of the National Grid to both north &amp; </a:t>
            </a:r>
            <a:r>
              <a:rPr lang="en-GB" sz="2000" dirty="0" smtClean="0"/>
              <a:t>south, and there are connection agreements (for 2023 and 2025)</a:t>
            </a:r>
            <a:endParaRPr lang="en-GB" sz="2000" dirty="0" smtClean="0"/>
          </a:p>
          <a:p>
            <a:r>
              <a:rPr lang="en-GB" sz="2000" b="1" dirty="0" smtClean="0"/>
              <a:t>Pu disposition reactor at Sellafield</a:t>
            </a:r>
          </a:p>
          <a:p>
            <a:pPr marL="0" indent="0">
              <a:buNone/>
            </a:pPr>
            <a:r>
              <a:rPr lang="en-GB" sz="2000" dirty="0" smtClean="0"/>
              <a:t>Although not yet a well-established project, discussions with the NDA are in progress on two alternative reactor concepts for the task of utilising the energy content of the UK stockpile  of 100 tonnes of Pu. The proposals are:</a:t>
            </a:r>
          </a:p>
          <a:p>
            <a:pPr marL="0" indent="0">
              <a:buNone/>
            </a:pPr>
            <a:r>
              <a:rPr lang="en-GB" sz="2000" dirty="0" smtClean="0"/>
              <a:t>GE Hitachi : 2x PRISM reactors of 311 MW each</a:t>
            </a:r>
          </a:p>
          <a:p>
            <a:pPr marL="0" indent="0">
              <a:buNone/>
            </a:pPr>
            <a:r>
              <a:rPr lang="en-GB" sz="2000" dirty="0" err="1" smtClean="0"/>
              <a:t>Candu</a:t>
            </a:r>
            <a:r>
              <a:rPr lang="en-GB" sz="2000" dirty="0" smtClean="0"/>
              <a:t> Energy:  2x </a:t>
            </a:r>
            <a:r>
              <a:rPr lang="en-GB" sz="2000" dirty="0" err="1" smtClean="0"/>
              <a:t>Candu</a:t>
            </a:r>
            <a:r>
              <a:rPr lang="en-GB" sz="2000" dirty="0" smtClean="0"/>
              <a:t> EC6 reactors of 740 MW </a:t>
            </a:r>
            <a:r>
              <a:rPr lang="en-GB" sz="2000" dirty="0" smtClean="0"/>
              <a:t>each</a:t>
            </a:r>
          </a:p>
          <a:p>
            <a:pPr marL="0" indent="0">
              <a:buNone/>
            </a:pPr>
            <a:r>
              <a:rPr lang="en-GB" sz="2000" dirty="0" smtClean="0"/>
              <a:t>The NDA plans to continue their evaluation of these options over the next two years</a:t>
            </a:r>
            <a:endParaRPr lang="en-GB" sz="2000" dirty="0" smtClean="0"/>
          </a:p>
          <a:p>
            <a:pPr marL="0" indent="0">
              <a:buNone/>
            </a:pPr>
            <a:endParaRPr lang="en-GB" sz="2000" dirty="0"/>
          </a:p>
        </p:txBody>
      </p:sp>
    </p:spTree>
    <p:extLst>
      <p:ext uri="{BB962C8B-B14F-4D97-AF65-F5344CB8AC3E}">
        <p14:creationId xmlns:p14="http://schemas.microsoft.com/office/powerpoint/2010/main" val="928108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2263</Words>
  <Application>Microsoft Office PowerPoint</Application>
  <PresentationFormat>On-screen Show (4:3)</PresentationFormat>
  <Paragraphs>303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UK plans for a new nuclear build A British Pugwash view</vt:lpstr>
      <vt:lpstr>Current UK Energy Supply &amp; Demand</vt:lpstr>
      <vt:lpstr>PowerPoint Presentation</vt:lpstr>
      <vt:lpstr>British Government Energy Policy 2014</vt:lpstr>
      <vt:lpstr>The existing UK nuclear fleet</vt:lpstr>
      <vt:lpstr>Power reactors planned and proposed</vt:lpstr>
      <vt:lpstr>PowerPoint Presentation</vt:lpstr>
      <vt:lpstr>The Utilities/Consortia currently in play I</vt:lpstr>
      <vt:lpstr>The Utilities/Consortia currently in play II</vt:lpstr>
      <vt:lpstr>Three possible pathways to 2050 A British Pugwash paper published in 2013</vt:lpstr>
      <vt:lpstr>Three possible pathways to 2050</vt:lpstr>
      <vt:lpstr>Parameters of the three pathways High Nuclear (HN), High Renewables (HR) and Intermediate (Int)</vt:lpstr>
      <vt:lpstr>A comparison of the three Pathways </vt:lpstr>
      <vt:lpstr>The political dimension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plans for a new nuclear build A British Pugwash view</dc:title>
  <dc:creator>Christopher</dc:creator>
  <cp:lastModifiedBy>Christopher</cp:lastModifiedBy>
  <cp:revision>59</cp:revision>
  <dcterms:created xsi:type="dcterms:W3CDTF">2014-11-11T10:31:32Z</dcterms:created>
  <dcterms:modified xsi:type="dcterms:W3CDTF">2014-11-12T15:14:49Z</dcterms:modified>
</cp:coreProperties>
</file>